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56" r:id="rId2"/>
    <p:sldId id="337" r:id="rId3"/>
    <p:sldId id="338" r:id="rId4"/>
    <p:sldId id="315" r:id="rId5"/>
    <p:sldId id="332" r:id="rId6"/>
    <p:sldId id="333" r:id="rId7"/>
    <p:sldId id="329" r:id="rId8"/>
    <p:sldId id="341" r:id="rId9"/>
    <p:sldId id="326" r:id="rId10"/>
    <p:sldId id="322" r:id="rId11"/>
    <p:sldId id="342" r:id="rId12"/>
    <p:sldId id="343" r:id="rId13"/>
    <p:sldId id="344" r:id="rId14"/>
    <p:sldId id="345" r:id="rId15"/>
    <p:sldId id="346" r:id="rId16"/>
    <p:sldId id="323" r:id="rId17"/>
    <p:sldId id="334" r:id="rId18"/>
    <p:sldId id="328" r:id="rId19"/>
    <p:sldId id="325" r:id="rId20"/>
    <p:sldId id="335" r:id="rId21"/>
    <p:sldId id="321" r:id="rId22"/>
    <p:sldId id="330" r:id="rId23"/>
    <p:sldId id="317" r:id="rId24"/>
    <p:sldId id="318" r:id="rId25"/>
  </p:sldIdLst>
  <p:sldSz cx="9144000" cy="6858000" type="screen4x3"/>
  <p:notesSz cx="7010400" cy="9296400"/>
  <p:embeddedFontLst>
    <p:embeddedFont>
      <p:font typeface="ＭＳ Ｐゴシック" panose="020B0600070205080204" pitchFamily="34" charset="-128"/>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8">
          <p15:clr>
            <a:srgbClr val="A4A3A4"/>
          </p15:clr>
        </p15:guide>
        <p15:guide id="2" pos="27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di, Lauren" initials="LC" lastIdx="36" clrIdx="0"/>
  <p:cmAuthor id="1" name="David Keen" initials="" lastIdx="0" clrIdx="1"/>
  <p:cmAuthor id="2" name="Tim Costikya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C5E"/>
    <a:srgbClr val="DE3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5392" autoAdjust="0"/>
  </p:normalViewPr>
  <p:slideViewPr>
    <p:cSldViewPr snapToGrid="0" showGuides="1">
      <p:cViewPr varScale="1">
        <p:scale>
          <a:sx n="114" d="100"/>
          <a:sy n="114" d="100"/>
        </p:scale>
        <p:origin x="1422" y="108"/>
      </p:cViewPr>
      <p:guideLst>
        <p:guide orient="horz" pos="908"/>
        <p:guide pos="273"/>
      </p:guideLst>
    </p:cSldViewPr>
  </p:slideViewPr>
  <p:outlineViewPr>
    <p:cViewPr>
      <p:scale>
        <a:sx n="33" d="100"/>
        <a:sy n="33" d="100"/>
      </p:scale>
      <p:origin x="0" y="316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81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EF04B-E8A5-4F1D-997F-2B03D1A0653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58EEFFF-27C2-4984-B87A-9EEB86712F71}">
      <dgm:prSet phldrT="[Text]"/>
      <dgm:spPr/>
      <dgm:t>
        <a:bodyPr/>
        <a:lstStyle/>
        <a:p>
          <a:r>
            <a:rPr lang="en-US" b="0" dirty="0">
              <a:solidFill>
                <a:schemeClr val="tx1"/>
              </a:solidFill>
            </a:rPr>
            <a:t>Placement of a child for adoption or foster care within the year following placement</a:t>
          </a:r>
          <a:endParaRPr lang="en-US" dirty="0"/>
        </a:p>
      </dgm:t>
    </dgm:pt>
    <dgm:pt modelId="{6C5D00C7-A3CF-4146-A566-BAFBCF4F4C14}" type="parTrans" cxnId="{D8703CF5-1DFC-4A17-9F75-7A3BE3906747}">
      <dgm:prSet/>
      <dgm:spPr/>
      <dgm:t>
        <a:bodyPr/>
        <a:lstStyle/>
        <a:p>
          <a:endParaRPr lang="en-US"/>
        </a:p>
      </dgm:t>
    </dgm:pt>
    <dgm:pt modelId="{72CB19C1-E555-4467-9EF2-1233BCA1BA57}" type="sibTrans" cxnId="{D8703CF5-1DFC-4A17-9F75-7A3BE3906747}">
      <dgm:prSet/>
      <dgm:spPr/>
      <dgm:t>
        <a:bodyPr/>
        <a:lstStyle/>
        <a:p>
          <a:endParaRPr lang="en-US"/>
        </a:p>
      </dgm:t>
    </dgm:pt>
    <dgm:pt modelId="{0D396A26-DD94-4CDB-AF1D-9DC633BB5B3B}">
      <dgm:prSet phldrT="[Text]"/>
      <dgm:spPr/>
      <dgm:t>
        <a:bodyPr/>
        <a:lstStyle/>
        <a:p>
          <a:r>
            <a:rPr lang="en-US" b="0" dirty="0">
              <a:solidFill>
                <a:schemeClr val="tx1"/>
              </a:solidFill>
            </a:rPr>
            <a:t>Care for an injured service member</a:t>
          </a:r>
          <a:endParaRPr lang="en-US" dirty="0"/>
        </a:p>
      </dgm:t>
    </dgm:pt>
    <dgm:pt modelId="{A7523A59-6B8F-457C-AE85-8E2BFC4AD784}" type="parTrans" cxnId="{22047FC0-5C58-449C-968F-3D0A1361E937}">
      <dgm:prSet/>
      <dgm:spPr/>
      <dgm:t>
        <a:bodyPr/>
        <a:lstStyle/>
        <a:p>
          <a:endParaRPr lang="en-US"/>
        </a:p>
      </dgm:t>
    </dgm:pt>
    <dgm:pt modelId="{38B68EC3-1ED5-4974-8F9C-DF3ECB309F68}" type="sibTrans" cxnId="{22047FC0-5C58-449C-968F-3D0A1361E937}">
      <dgm:prSet/>
      <dgm:spPr/>
      <dgm:t>
        <a:bodyPr/>
        <a:lstStyle/>
        <a:p>
          <a:endParaRPr lang="en-US"/>
        </a:p>
      </dgm:t>
    </dgm:pt>
    <dgm:pt modelId="{8069A1EE-5106-4A36-934C-24C7A1F87F64}">
      <dgm:prSet phldrT="[Text]"/>
      <dgm:spPr/>
      <dgm:t>
        <a:bodyPr/>
        <a:lstStyle/>
        <a:p>
          <a:r>
            <a:rPr lang="en-US" b="0" dirty="0">
              <a:solidFill>
                <a:schemeClr val="tx1"/>
              </a:solidFill>
            </a:rPr>
            <a:t>Qualifying exigency for employee’s parent, child, or spouse called to active duty</a:t>
          </a:r>
          <a:endParaRPr lang="en-US" dirty="0"/>
        </a:p>
      </dgm:t>
    </dgm:pt>
    <dgm:pt modelId="{0F94B27B-5501-40B3-86FF-584981ACEBE9}" type="parTrans" cxnId="{40490F57-0682-4FB6-8658-C73BB747D8E3}">
      <dgm:prSet/>
      <dgm:spPr/>
      <dgm:t>
        <a:bodyPr/>
        <a:lstStyle/>
        <a:p>
          <a:endParaRPr lang="en-US"/>
        </a:p>
      </dgm:t>
    </dgm:pt>
    <dgm:pt modelId="{F24A39BD-5169-4A62-A629-5C35252F3727}" type="sibTrans" cxnId="{40490F57-0682-4FB6-8658-C73BB747D8E3}">
      <dgm:prSet/>
      <dgm:spPr/>
      <dgm:t>
        <a:bodyPr/>
        <a:lstStyle/>
        <a:p>
          <a:endParaRPr lang="en-US"/>
        </a:p>
      </dgm:t>
    </dgm:pt>
    <dgm:pt modelId="{EFCF5C92-E432-4440-9F02-A4BB6CD09499}">
      <dgm:prSet phldrT="[Text]"/>
      <dgm:spPr>
        <a:solidFill>
          <a:schemeClr val="accent4"/>
        </a:solidFill>
      </dgm:spPr>
      <dgm:t>
        <a:bodyPr/>
        <a:lstStyle/>
        <a:p>
          <a:endParaRPr lang="en-US" dirty="0"/>
        </a:p>
      </dgm:t>
    </dgm:pt>
    <dgm:pt modelId="{70B71659-DB9A-4F32-A8EC-AAC409D94239}" type="parTrans" cxnId="{F1169052-A562-4353-BF8D-1E06E0E81CBF}">
      <dgm:prSet/>
      <dgm:spPr/>
      <dgm:t>
        <a:bodyPr/>
        <a:lstStyle/>
        <a:p>
          <a:endParaRPr lang="en-US"/>
        </a:p>
      </dgm:t>
    </dgm:pt>
    <dgm:pt modelId="{51EBB58B-A039-4AF3-9F63-455C5C645DA8}" type="sibTrans" cxnId="{F1169052-A562-4353-BF8D-1E06E0E81CBF}">
      <dgm:prSet/>
      <dgm:spPr/>
      <dgm:t>
        <a:bodyPr/>
        <a:lstStyle/>
        <a:p>
          <a:endParaRPr lang="en-US"/>
        </a:p>
      </dgm:t>
    </dgm:pt>
    <dgm:pt modelId="{28B7B3D8-FE5E-41D3-9098-008AC9311484}">
      <dgm:prSet phldrT="[Text]"/>
      <dgm:spPr>
        <a:solidFill>
          <a:schemeClr val="accent4"/>
        </a:solidFill>
      </dgm:spPr>
      <dgm:t>
        <a:bodyPr/>
        <a:lstStyle/>
        <a:p>
          <a:endParaRPr lang="en-US" dirty="0"/>
        </a:p>
      </dgm:t>
    </dgm:pt>
    <dgm:pt modelId="{F6F8F118-5FDA-4CBA-A2D4-9482143606B9}" type="parTrans" cxnId="{B712CD6E-B9DE-4C58-BE6B-D711B22EE464}">
      <dgm:prSet/>
      <dgm:spPr/>
      <dgm:t>
        <a:bodyPr/>
        <a:lstStyle/>
        <a:p>
          <a:endParaRPr lang="en-US"/>
        </a:p>
      </dgm:t>
    </dgm:pt>
    <dgm:pt modelId="{4D8D6881-2D15-47D9-B564-24ABEEA69BEB}" type="sibTrans" cxnId="{B712CD6E-B9DE-4C58-BE6B-D711B22EE464}">
      <dgm:prSet/>
      <dgm:spPr/>
      <dgm:t>
        <a:bodyPr/>
        <a:lstStyle/>
        <a:p>
          <a:endParaRPr lang="en-US"/>
        </a:p>
      </dgm:t>
    </dgm:pt>
    <dgm:pt modelId="{56E20D8B-53C9-40E9-A7B6-0B8B1A4551EB}">
      <dgm:prSet phldrT="[Text]"/>
      <dgm:spPr/>
      <dgm:t>
        <a:bodyPr/>
        <a:lstStyle/>
        <a:p>
          <a:r>
            <a:rPr lang="en-US" b="0" dirty="0">
              <a:solidFill>
                <a:schemeClr val="tx1"/>
              </a:solidFill>
            </a:rPr>
            <a:t>An employee’s own serious health condition that prevents him/her from working</a:t>
          </a:r>
          <a:endParaRPr lang="en-US" dirty="0"/>
        </a:p>
      </dgm:t>
    </dgm:pt>
    <dgm:pt modelId="{1F0A3683-6117-4D8C-A527-C753EE422612}" type="parTrans" cxnId="{29BD1AD2-4D55-48E9-8909-77F79525D4A0}">
      <dgm:prSet/>
      <dgm:spPr/>
      <dgm:t>
        <a:bodyPr/>
        <a:lstStyle/>
        <a:p>
          <a:endParaRPr lang="en-US"/>
        </a:p>
      </dgm:t>
    </dgm:pt>
    <dgm:pt modelId="{6D6EED67-CC8B-472F-915B-1187D6A6C482}" type="sibTrans" cxnId="{29BD1AD2-4D55-48E9-8909-77F79525D4A0}">
      <dgm:prSet/>
      <dgm:spPr/>
      <dgm:t>
        <a:bodyPr/>
        <a:lstStyle/>
        <a:p>
          <a:endParaRPr lang="en-US"/>
        </a:p>
      </dgm:t>
    </dgm:pt>
    <dgm:pt modelId="{2D2F2EDA-628B-42CC-AC01-33DB01CC715C}">
      <dgm:prSet phldrT="[Text]"/>
      <dgm:spPr>
        <a:solidFill>
          <a:schemeClr val="accent4"/>
        </a:solidFill>
      </dgm:spPr>
      <dgm:t>
        <a:bodyPr/>
        <a:lstStyle/>
        <a:p>
          <a:endParaRPr lang="en-US" dirty="0"/>
        </a:p>
      </dgm:t>
    </dgm:pt>
    <dgm:pt modelId="{98A9B74E-2B6C-46CD-9B85-A5383ED4321C}" type="parTrans" cxnId="{576C085B-A915-4F52-A326-658C7437F589}">
      <dgm:prSet/>
      <dgm:spPr/>
      <dgm:t>
        <a:bodyPr/>
        <a:lstStyle/>
        <a:p>
          <a:endParaRPr lang="en-US"/>
        </a:p>
      </dgm:t>
    </dgm:pt>
    <dgm:pt modelId="{23274507-37FD-4A87-A8A8-F2F92BB7ECF5}" type="sibTrans" cxnId="{576C085B-A915-4F52-A326-658C7437F589}">
      <dgm:prSet/>
      <dgm:spPr/>
      <dgm:t>
        <a:bodyPr/>
        <a:lstStyle/>
        <a:p>
          <a:endParaRPr lang="en-US"/>
        </a:p>
      </dgm:t>
    </dgm:pt>
    <dgm:pt modelId="{C01CDBEE-CB28-4E27-9733-7F8D6D6F79A5}">
      <dgm:prSet phldrT="[Text]"/>
      <dgm:spPr/>
      <dgm:t>
        <a:bodyPr/>
        <a:lstStyle/>
        <a:p>
          <a:r>
            <a:rPr lang="en-US" b="0" dirty="0">
              <a:solidFill>
                <a:schemeClr val="tx1"/>
              </a:solidFill>
            </a:rPr>
            <a:t>To care for a family member with a serious health condition (spouse, child, parent)</a:t>
          </a:r>
          <a:endParaRPr lang="en-US" dirty="0"/>
        </a:p>
      </dgm:t>
    </dgm:pt>
    <dgm:pt modelId="{66996C4E-1187-4D35-9813-8906F07ACA89}" type="parTrans" cxnId="{D334877B-C65A-4F50-A11B-C0F4BAE87013}">
      <dgm:prSet/>
      <dgm:spPr/>
      <dgm:t>
        <a:bodyPr/>
        <a:lstStyle/>
        <a:p>
          <a:endParaRPr lang="en-US"/>
        </a:p>
      </dgm:t>
    </dgm:pt>
    <dgm:pt modelId="{271AE761-2982-45AE-906A-6C0AF95126AE}" type="sibTrans" cxnId="{D334877B-C65A-4F50-A11B-C0F4BAE87013}">
      <dgm:prSet/>
      <dgm:spPr/>
      <dgm:t>
        <a:bodyPr/>
        <a:lstStyle/>
        <a:p>
          <a:endParaRPr lang="en-US"/>
        </a:p>
      </dgm:t>
    </dgm:pt>
    <dgm:pt modelId="{0931E36B-4AAF-4C49-8601-82156CC0851C}">
      <dgm:prSet phldrT="[Text]"/>
      <dgm:spPr>
        <a:solidFill>
          <a:schemeClr val="accent4"/>
        </a:solidFill>
      </dgm:spPr>
      <dgm:t>
        <a:bodyPr/>
        <a:lstStyle/>
        <a:p>
          <a:endParaRPr lang="en-US" dirty="0"/>
        </a:p>
      </dgm:t>
    </dgm:pt>
    <dgm:pt modelId="{E6CA398E-FEA9-4E65-8666-0FC0DD276832}" type="parTrans" cxnId="{FDE8AA8F-6BC7-498C-9406-64A9115ED818}">
      <dgm:prSet/>
      <dgm:spPr/>
      <dgm:t>
        <a:bodyPr/>
        <a:lstStyle/>
        <a:p>
          <a:endParaRPr lang="en-US"/>
        </a:p>
      </dgm:t>
    </dgm:pt>
    <dgm:pt modelId="{E5162E5A-6751-44A4-89FB-0B381EE864AA}" type="sibTrans" cxnId="{FDE8AA8F-6BC7-498C-9406-64A9115ED818}">
      <dgm:prSet/>
      <dgm:spPr/>
      <dgm:t>
        <a:bodyPr/>
        <a:lstStyle/>
        <a:p>
          <a:endParaRPr lang="en-US"/>
        </a:p>
      </dgm:t>
    </dgm:pt>
    <dgm:pt modelId="{BE3DEF6F-02DD-4461-8348-EA5CDF107C1F}">
      <dgm:prSet phldrT="[Text]"/>
      <dgm:spPr/>
      <dgm:t>
        <a:bodyPr/>
        <a:lstStyle/>
        <a:p>
          <a:r>
            <a:rPr lang="en-US" b="0" dirty="0">
              <a:solidFill>
                <a:schemeClr val="tx1"/>
              </a:solidFill>
            </a:rPr>
            <a:t>For the birth or care of a newborn child within the first year of the child’s birth</a:t>
          </a:r>
          <a:endParaRPr lang="en-US" dirty="0"/>
        </a:p>
      </dgm:t>
    </dgm:pt>
    <dgm:pt modelId="{F28F3084-166E-4F70-A111-DD87088FD496}" type="parTrans" cxnId="{9AB7575A-1429-4667-91D4-4C74164C5504}">
      <dgm:prSet/>
      <dgm:spPr/>
      <dgm:t>
        <a:bodyPr/>
        <a:lstStyle/>
        <a:p>
          <a:endParaRPr lang="en-US"/>
        </a:p>
      </dgm:t>
    </dgm:pt>
    <dgm:pt modelId="{20A85CFA-A667-4CCF-B37E-B7C0EFC8D5E0}" type="sibTrans" cxnId="{9AB7575A-1429-4667-91D4-4C74164C5504}">
      <dgm:prSet/>
      <dgm:spPr/>
      <dgm:t>
        <a:bodyPr/>
        <a:lstStyle/>
        <a:p>
          <a:endParaRPr lang="en-US"/>
        </a:p>
      </dgm:t>
    </dgm:pt>
    <dgm:pt modelId="{BE01E8F3-BBBB-4663-9890-E69A452ECB6D}">
      <dgm:prSet phldrT="[Text]"/>
      <dgm:spPr>
        <a:solidFill>
          <a:schemeClr val="accent4"/>
        </a:solidFill>
      </dgm:spPr>
      <dgm:t>
        <a:bodyPr/>
        <a:lstStyle/>
        <a:p>
          <a:endParaRPr lang="en-US" dirty="0"/>
        </a:p>
      </dgm:t>
    </dgm:pt>
    <dgm:pt modelId="{0B324AF2-944A-485F-A884-E4FD27C53795}" type="parTrans" cxnId="{30076EB4-28A4-4C3D-B292-752A1A6D9491}">
      <dgm:prSet/>
      <dgm:spPr/>
      <dgm:t>
        <a:bodyPr/>
        <a:lstStyle/>
        <a:p>
          <a:endParaRPr lang="en-US"/>
        </a:p>
      </dgm:t>
    </dgm:pt>
    <dgm:pt modelId="{4D75A1DF-4891-401E-AC70-C25A971E4213}" type="sibTrans" cxnId="{30076EB4-28A4-4C3D-B292-752A1A6D9491}">
      <dgm:prSet/>
      <dgm:spPr/>
      <dgm:t>
        <a:bodyPr/>
        <a:lstStyle/>
        <a:p>
          <a:endParaRPr lang="en-US"/>
        </a:p>
      </dgm:t>
    </dgm:pt>
    <dgm:pt modelId="{27E93556-7FE6-431D-93DC-E206530FA540}">
      <dgm:prSet phldrT="[Text]"/>
      <dgm:spPr>
        <a:solidFill>
          <a:schemeClr val="accent4"/>
        </a:solidFill>
      </dgm:spPr>
      <dgm:t>
        <a:bodyPr/>
        <a:lstStyle/>
        <a:p>
          <a:endParaRPr lang="en-US" dirty="0"/>
        </a:p>
      </dgm:t>
    </dgm:pt>
    <dgm:pt modelId="{EEBAED98-05B2-4F44-9016-A163ED277BE6}" type="parTrans" cxnId="{C523B0FC-3494-4B35-B9A3-8CCB0A53CA51}">
      <dgm:prSet/>
      <dgm:spPr/>
      <dgm:t>
        <a:bodyPr/>
        <a:lstStyle/>
        <a:p>
          <a:endParaRPr lang="en-US"/>
        </a:p>
      </dgm:t>
    </dgm:pt>
    <dgm:pt modelId="{3FFDEC15-AC69-4166-9A1A-BA8CF52B84AF}" type="sibTrans" cxnId="{C523B0FC-3494-4B35-B9A3-8CCB0A53CA51}">
      <dgm:prSet/>
      <dgm:spPr/>
      <dgm:t>
        <a:bodyPr/>
        <a:lstStyle/>
        <a:p>
          <a:endParaRPr lang="en-US"/>
        </a:p>
      </dgm:t>
    </dgm:pt>
    <dgm:pt modelId="{7C8B2971-FF94-4817-8F0E-FF92EDA488C8}" type="pres">
      <dgm:prSet presAssocID="{379EF04B-E8A5-4F1D-997F-2B03D1A06539}" presName="linearFlow" presStyleCnt="0">
        <dgm:presLayoutVars>
          <dgm:dir/>
          <dgm:animLvl val="lvl"/>
          <dgm:resizeHandles val="exact"/>
        </dgm:presLayoutVars>
      </dgm:prSet>
      <dgm:spPr/>
    </dgm:pt>
    <dgm:pt modelId="{E81A5A7A-7275-4ADE-8DD6-1A1728C18EAF}" type="pres">
      <dgm:prSet presAssocID="{2D2F2EDA-628B-42CC-AC01-33DB01CC715C}" presName="composite" presStyleCnt="0"/>
      <dgm:spPr/>
    </dgm:pt>
    <dgm:pt modelId="{7FA07C29-9C90-4E87-BD5C-F0E16A8F2FA6}" type="pres">
      <dgm:prSet presAssocID="{2D2F2EDA-628B-42CC-AC01-33DB01CC715C}" presName="parentText" presStyleLbl="alignNode1" presStyleIdx="0" presStyleCnt="6">
        <dgm:presLayoutVars>
          <dgm:chMax val="1"/>
          <dgm:bulletEnabled val="1"/>
        </dgm:presLayoutVars>
      </dgm:prSet>
      <dgm:spPr/>
    </dgm:pt>
    <dgm:pt modelId="{45122C2D-47D8-4041-A20A-08B2255C6E19}" type="pres">
      <dgm:prSet presAssocID="{2D2F2EDA-628B-42CC-AC01-33DB01CC715C}" presName="descendantText" presStyleLbl="alignAcc1" presStyleIdx="0" presStyleCnt="6">
        <dgm:presLayoutVars>
          <dgm:bulletEnabled val="1"/>
        </dgm:presLayoutVars>
      </dgm:prSet>
      <dgm:spPr/>
    </dgm:pt>
    <dgm:pt modelId="{A8B19A6E-1116-4977-ADD8-F6EC3D06F559}" type="pres">
      <dgm:prSet presAssocID="{23274507-37FD-4A87-A8A8-F2F92BB7ECF5}" presName="sp" presStyleCnt="0"/>
      <dgm:spPr/>
    </dgm:pt>
    <dgm:pt modelId="{17DBE922-ECA2-4840-93BF-502B0D5D9354}" type="pres">
      <dgm:prSet presAssocID="{0931E36B-4AAF-4C49-8601-82156CC0851C}" presName="composite" presStyleCnt="0"/>
      <dgm:spPr/>
    </dgm:pt>
    <dgm:pt modelId="{C7A786DC-1AFE-4AC9-9DB7-54BC1CBA5B05}" type="pres">
      <dgm:prSet presAssocID="{0931E36B-4AAF-4C49-8601-82156CC0851C}" presName="parentText" presStyleLbl="alignNode1" presStyleIdx="1" presStyleCnt="6">
        <dgm:presLayoutVars>
          <dgm:chMax val="1"/>
          <dgm:bulletEnabled val="1"/>
        </dgm:presLayoutVars>
      </dgm:prSet>
      <dgm:spPr/>
    </dgm:pt>
    <dgm:pt modelId="{7FB08D20-01F3-4653-99AC-C708421727B5}" type="pres">
      <dgm:prSet presAssocID="{0931E36B-4AAF-4C49-8601-82156CC0851C}" presName="descendantText" presStyleLbl="alignAcc1" presStyleIdx="1" presStyleCnt="6">
        <dgm:presLayoutVars>
          <dgm:bulletEnabled val="1"/>
        </dgm:presLayoutVars>
      </dgm:prSet>
      <dgm:spPr/>
    </dgm:pt>
    <dgm:pt modelId="{FA47F173-5065-4BFE-AB8D-CAA9CEF8B960}" type="pres">
      <dgm:prSet presAssocID="{E5162E5A-6751-44A4-89FB-0B381EE864AA}" presName="sp" presStyleCnt="0"/>
      <dgm:spPr/>
    </dgm:pt>
    <dgm:pt modelId="{225C1338-B91D-4741-AC20-8B259DBA7E68}" type="pres">
      <dgm:prSet presAssocID="{BE01E8F3-BBBB-4663-9890-E69A452ECB6D}" presName="composite" presStyleCnt="0"/>
      <dgm:spPr/>
    </dgm:pt>
    <dgm:pt modelId="{90B37EE9-7C83-457E-86F1-79BC2ED48084}" type="pres">
      <dgm:prSet presAssocID="{BE01E8F3-BBBB-4663-9890-E69A452ECB6D}" presName="parentText" presStyleLbl="alignNode1" presStyleIdx="2" presStyleCnt="6">
        <dgm:presLayoutVars>
          <dgm:chMax val="1"/>
          <dgm:bulletEnabled val="1"/>
        </dgm:presLayoutVars>
      </dgm:prSet>
      <dgm:spPr/>
    </dgm:pt>
    <dgm:pt modelId="{C68AD0CB-7C71-45C8-805F-D4E5768E31A2}" type="pres">
      <dgm:prSet presAssocID="{BE01E8F3-BBBB-4663-9890-E69A452ECB6D}" presName="descendantText" presStyleLbl="alignAcc1" presStyleIdx="2" presStyleCnt="6">
        <dgm:presLayoutVars>
          <dgm:bulletEnabled val="1"/>
        </dgm:presLayoutVars>
      </dgm:prSet>
      <dgm:spPr/>
    </dgm:pt>
    <dgm:pt modelId="{87C1E131-AFCC-4971-9AE5-65EC83A0BBB0}" type="pres">
      <dgm:prSet presAssocID="{4D75A1DF-4891-401E-AC70-C25A971E4213}" presName="sp" presStyleCnt="0"/>
      <dgm:spPr/>
    </dgm:pt>
    <dgm:pt modelId="{469BE1C8-38FE-4CB4-A736-60E9DB8C409C}" type="pres">
      <dgm:prSet presAssocID="{27E93556-7FE6-431D-93DC-E206530FA540}" presName="composite" presStyleCnt="0"/>
      <dgm:spPr/>
    </dgm:pt>
    <dgm:pt modelId="{53FF15B3-3AD4-4F1C-8307-3491BF145290}" type="pres">
      <dgm:prSet presAssocID="{27E93556-7FE6-431D-93DC-E206530FA540}" presName="parentText" presStyleLbl="alignNode1" presStyleIdx="3" presStyleCnt="6">
        <dgm:presLayoutVars>
          <dgm:chMax val="1"/>
          <dgm:bulletEnabled val="1"/>
        </dgm:presLayoutVars>
      </dgm:prSet>
      <dgm:spPr/>
    </dgm:pt>
    <dgm:pt modelId="{3FFA7C00-6BCE-4FB8-8395-39EBD608B183}" type="pres">
      <dgm:prSet presAssocID="{27E93556-7FE6-431D-93DC-E206530FA540}" presName="descendantText" presStyleLbl="alignAcc1" presStyleIdx="3" presStyleCnt="6">
        <dgm:presLayoutVars>
          <dgm:bulletEnabled val="1"/>
        </dgm:presLayoutVars>
      </dgm:prSet>
      <dgm:spPr/>
    </dgm:pt>
    <dgm:pt modelId="{F412FFFD-7516-49CC-967D-817284165DC9}" type="pres">
      <dgm:prSet presAssocID="{3FFDEC15-AC69-4166-9A1A-BA8CF52B84AF}" presName="sp" presStyleCnt="0"/>
      <dgm:spPr/>
    </dgm:pt>
    <dgm:pt modelId="{DA3D0153-CA0B-463B-BEEE-CA9AE1767AF8}" type="pres">
      <dgm:prSet presAssocID="{EFCF5C92-E432-4440-9F02-A4BB6CD09499}" presName="composite" presStyleCnt="0"/>
      <dgm:spPr/>
    </dgm:pt>
    <dgm:pt modelId="{A83506FA-6150-4D4F-B89B-754C419E8FEE}" type="pres">
      <dgm:prSet presAssocID="{EFCF5C92-E432-4440-9F02-A4BB6CD09499}" presName="parentText" presStyleLbl="alignNode1" presStyleIdx="4" presStyleCnt="6">
        <dgm:presLayoutVars>
          <dgm:chMax val="1"/>
          <dgm:bulletEnabled val="1"/>
        </dgm:presLayoutVars>
      </dgm:prSet>
      <dgm:spPr/>
    </dgm:pt>
    <dgm:pt modelId="{7B398C21-0949-4253-A059-5E68AAF368F4}" type="pres">
      <dgm:prSet presAssocID="{EFCF5C92-E432-4440-9F02-A4BB6CD09499}" presName="descendantText" presStyleLbl="alignAcc1" presStyleIdx="4" presStyleCnt="6">
        <dgm:presLayoutVars>
          <dgm:bulletEnabled val="1"/>
        </dgm:presLayoutVars>
      </dgm:prSet>
      <dgm:spPr/>
    </dgm:pt>
    <dgm:pt modelId="{420A1076-3049-4CBE-847E-D550A2ED9BE0}" type="pres">
      <dgm:prSet presAssocID="{51EBB58B-A039-4AF3-9F63-455C5C645DA8}" presName="sp" presStyleCnt="0"/>
      <dgm:spPr/>
    </dgm:pt>
    <dgm:pt modelId="{78451AB9-C0EE-48AC-B341-B490B84B5DD4}" type="pres">
      <dgm:prSet presAssocID="{28B7B3D8-FE5E-41D3-9098-008AC9311484}" presName="composite" presStyleCnt="0"/>
      <dgm:spPr/>
    </dgm:pt>
    <dgm:pt modelId="{A46187C1-480B-43FA-AEDC-72645115752C}" type="pres">
      <dgm:prSet presAssocID="{28B7B3D8-FE5E-41D3-9098-008AC9311484}" presName="parentText" presStyleLbl="alignNode1" presStyleIdx="5" presStyleCnt="6">
        <dgm:presLayoutVars>
          <dgm:chMax val="1"/>
          <dgm:bulletEnabled val="1"/>
        </dgm:presLayoutVars>
      </dgm:prSet>
      <dgm:spPr/>
    </dgm:pt>
    <dgm:pt modelId="{0A97C784-0A7C-4581-AAED-F940335B8D03}" type="pres">
      <dgm:prSet presAssocID="{28B7B3D8-FE5E-41D3-9098-008AC9311484}" presName="descendantText" presStyleLbl="alignAcc1" presStyleIdx="5" presStyleCnt="6">
        <dgm:presLayoutVars>
          <dgm:bulletEnabled val="1"/>
        </dgm:presLayoutVars>
      </dgm:prSet>
      <dgm:spPr/>
    </dgm:pt>
  </dgm:ptLst>
  <dgm:cxnLst>
    <dgm:cxn modelId="{BF596A05-DB18-4736-8F8A-392DFD173FDB}" type="presOf" srcId="{0931E36B-4AAF-4C49-8601-82156CC0851C}" destId="{C7A786DC-1AFE-4AC9-9DB7-54BC1CBA5B05}" srcOrd="0" destOrd="0" presId="urn:microsoft.com/office/officeart/2005/8/layout/chevron2"/>
    <dgm:cxn modelId="{DA7F1B26-F282-4DE5-8637-D79C626AA89F}" type="presOf" srcId="{F58EEFFF-27C2-4984-B87A-9EEB86712F71}" destId="{3FFA7C00-6BCE-4FB8-8395-39EBD608B183}" srcOrd="0" destOrd="0" presId="urn:microsoft.com/office/officeart/2005/8/layout/chevron2"/>
    <dgm:cxn modelId="{576C085B-A915-4F52-A326-658C7437F589}" srcId="{379EF04B-E8A5-4F1D-997F-2B03D1A06539}" destId="{2D2F2EDA-628B-42CC-AC01-33DB01CC715C}" srcOrd="0" destOrd="0" parTransId="{98A9B74E-2B6C-46CD-9B85-A5383ED4321C}" sibTransId="{23274507-37FD-4A87-A8A8-F2F92BB7ECF5}"/>
    <dgm:cxn modelId="{F21C1267-4776-4D5E-83C3-7293E3D2FC49}" type="presOf" srcId="{379EF04B-E8A5-4F1D-997F-2B03D1A06539}" destId="{7C8B2971-FF94-4817-8F0E-FF92EDA488C8}" srcOrd="0" destOrd="0" presId="urn:microsoft.com/office/officeart/2005/8/layout/chevron2"/>
    <dgm:cxn modelId="{B712CD6E-B9DE-4C58-BE6B-D711B22EE464}" srcId="{379EF04B-E8A5-4F1D-997F-2B03D1A06539}" destId="{28B7B3D8-FE5E-41D3-9098-008AC9311484}" srcOrd="5" destOrd="0" parTransId="{F6F8F118-5FDA-4CBA-A2D4-9482143606B9}" sibTransId="{4D8D6881-2D15-47D9-B564-24ABEEA69BEB}"/>
    <dgm:cxn modelId="{F1169052-A562-4353-BF8D-1E06E0E81CBF}" srcId="{379EF04B-E8A5-4F1D-997F-2B03D1A06539}" destId="{EFCF5C92-E432-4440-9F02-A4BB6CD09499}" srcOrd="4" destOrd="0" parTransId="{70B71659-DB9A-4F32-A8EC-AAC409D94239}" sibTransId="{51EBB58B-A039-4AF3-9F63-455C5C645DA8}"/>
    <dgm:cxn modelId="{40490F57-0682-4FB6-8658-C73BB747D8E3}" srcId="{EFCF5C92-E432-4440-9F02-A4BB6CD09499}" destId="{8069A1EE-5106-4A36-934C-24C7A1F87F64}" srcOrd="0" destOrd="0" parTransId="{0F94B27B-5501-40B3-86FF-584981ACEBE9}" sibTransId="{F24A39BD-5169-4A62-A629-5C35252F3727}"/>
    <dgm:cxn modelId="{5022385A-70BE-494E-89A3-51EF2816D0A3}" type="presOf" srcId="{EFCF5C92-E432-4440-9F02-A4BB6CD09499}" destId="{A83506FA-6150-4D4F-B89B-754C419E8FEE}" srcOrd="0" destOrd="0" presId="urn:microsoft.com/office/officeart/2005/8/layout/chevron2"/>
    <dgm:cxn modelId="{9AB7575A-1429-4667-91D4-4C74164C5504}" srcId="{BE01E8F3-BBBB-4663-9890-E69A452ECB6D}" destId="{BE3DEF6F-02DD-4461-8348-EA5CDF107C1F}" srcOrd="0" destOrd="0" parTransId="{F28F3084-166E-4F70-A111-DD87088FD496}" sibTransId="{20A85CFA-A667-4CCF-B37E-B7C0EFC8D5E0}"/>
    <dgm:cxn modelId="{D334877B-C65A-4F50-A11B-C0F4BAE87013}" srcId="{0931E36B-4AAF-4C49-8601-82156CC0851C}" destId="{C01CDBEE-CB28-4E27-9733-7F8D6D6F79A5}" srcOrd="0" destOrd="0" parTransId="{66996C4E-1187-4D35-9813-8906F07ACA89}" sibTransId="{271AE761-2982-45AE-906A-6C0AF95126AE}"/>
    <dgm:cxn modelId="{C8DBE482-1481-4288-AC0A-EC563B3B8E70}" type="presOf" srcId="{2D2F2EDA-628B-42CC-AC01-33DB01CC715C}" destId="{7FA07C29-9C90-4E87-BD5C-F0E16A8F2FA6}" srcOrd="0" destOrd="0" presId="urn:microsoft.com/office/officeart/2005/8/layout/chevron2"/>
    <dgm:cxn modelId="{FDE8AA8F-6BC7-498C-9406-64A9115ED818}" srcId="{379EF04B-E8A5-4F1D-997F-2B03D1A06539}" destId="{0931E36B-4AAF-4C49-8601-82156CC0851C}" srcOrd="1" destOrd="0" parTransId="{E6CA398E-FEA9-4E65-8666-0FC0DD276832}" sibTransId="{E5162E5A-6751-44A4-89FB-0B381EE864AA}"/>
    <dgm:cxn modelId="{5154CDA0-D060-48D3-A420-817605D9810F}" type="presOf" srcId="{8069A1EE-5106-4A36-934C-24C7A1F87F64}" destId="{7B398C21-0949-4253-A059-5E68AAF368F4}" srcOrd="0" destOrd="0" presId="urn:microsoft.com/office/officeart/2005/8/layout/chevron2"/>
    <dgm:cxn modelId="{48EB53A3-0F2E-4377-92A6-1D4B26F00C94}" type="presOf" srcId="{C01CDBEE-CB28-4E27-9733-7F8D6D6F79A5}" destId="{7FB08D20-01F3-4653-99AC-C708421727B5}" srcOrd="0" destOrd="0" presId="urn:microsoft.com/office/officeart/2005/8/layout/chevron2"/>
    <dgm:cxn modelId="{AD9984A6-D8FE-483C-A9A6-879E57E043AB}" type="presOf" srcId="{BE01E8F3-BBBB-4663-9890-E69A452ECB6D}" destId="{90B37EE9-7C83-457E-86F1-79BC2ED48084}" srcOrd="0" destOrd="0" presId="urn:microsoft.com/office/officeart/2005/8/layout/chevron2"/>
    <dgm:cxn modelId="{30076EB4-28A4-4C3D-B292-752A1A6D9491}" srcId="{379EF04B-E8A5-4F1D-997F-2B03D1A06539}" destId="{BE01E8F3-BBBB-4663-9890-E69A452ECB6D}" srcOrd="2" destOrd="0" parTransId="{0B324AF2-944A-485F-A884-E4FD27C53795}" sibTransId="{4D75A1DF-4891-401E-AC70-C25A971E4213}"/>
    <dgm:cxn modelId="{8B9DA6B5-23E5-4D2A-BC7D-9BDE7F81CD77}" type="presOf" srcId="{56E20D8B-53C9-40E9-A7B6-0B8B1A4551EB}" destId="{45122C2D-47D8-4041-A20A-08B2255C6E19}" srcOrd="0" destOrd="0" presId="urn:microsoft.com/office/officeart/2005/8/layout/chevron2"/>
    <dgm:cxn modelId="{96DA9FB8-DAE0-4561-9A61-77CBB6344573}" type="presOf" srcId="{0D396A26-DD94-4CDB-AF1D-9DC633BB5B3B}" destId="{0A97C784-0A7C-4581-AAED-F940335B8D03}" srcOrd="0" destOrd="0" presId="urn:microsoft.com/office/officeart/2005/8/layout/chevron2"/>
    <dgm:cxn modelId="{22047FC0-5C58-449C-968F-3D0A1361E937}" srcId="{28B7B3D8-FE5E-41D3-9098-008AC9311484}" destId="{0D396A26-DD94-4CDB-AF1D-9DC633BB5B3B}" srcOrd="0" destOrd="0" parTransId="{A7523A59-6B8F-457C-AE85-8E2BFC4AD784}" sibTransId="{38B68EC3-1ED5-4974-8F9C-DF3ECB309F68}"/>
    <dgm:cxn modelId="{FB05CDC7-CE0B-4E85-A275-121D38F68E17}" type="presOf" srcId="{27E93556-7FE6-431D-93DC-E206530FA540}" destId="{53FF15B3-3AD4-4F1C-8307-3491BF145290}" srcOrd="0" destOrd="0" presId="urn:microsoft.com/office/officeart/2005/8/layout/chevron2"/>
    <dgm:cxn modelId="{596231CD-4ACC-45B8-B40E-47E50FC9CC59}" type="presOf" srcId="{28B7B3D8-FE5E-41D3-9098-008AC9311484}" destId="{A46187C1-480B-43FA-AEDC-72645115752C}" srcOrd="0" destOrd="0" presId="urn:microsoft.com/office/officeart/2005/8/layout/chevron2"/>
    <dgm:cxn modelId="{29BD1AD2-4D55-48E9-8909-77F79525D4A0}" srcId="{2D2F2EDA-628B-42CC-AC01-33DB01CC715C}" destId="{56E20D8B-53C9-40E9-A7B6-0B8B1A4551EB}" srcOrd="0" destOrd="0" parTransId="{1F0A3683-6117-4D8C-A527-C753EE422612}" sibTransId="{6D6EED67-CC8B-472F-915B-1187D6A6C482}"/>
    <dgm:cxn modelId="{D8703CF5-1DFC-4A17-9F75-7A3BE3906747}" srcId="{27E93556-7FE6-431D-93DC-E206530FA540}" destId="{F58EEFFF-27C2-4984-B87A-9EEB86712F71}" srcOrd="0" destOrd="0" parTransId="{6C5D00C7-A3CF-4146-A566-BAFBCF4F4C14}" sibTransId="{72CB19C1-E555-4467-9EF2-1233BCA1BA57}"/>
    <dgm:cxn modelId="{A542C9F8-74FA-4F06-8178-3C8804882040}" type="presOf" srcId="{BE3DEF6F-02DD-4461-8348-EA5CDF107C1F}" destId="{C68AD0CB-7C71-45C8-805F-D4E5768E31A2}" srcOrd="0" destOrd="0" presId="urn:microsoft.com/office/officeart/2005/8/layout/chevron2"/>
    <dgm:cxn modelId="{C523B0FC-3494-4B35-B9A3-8CCB0A53CA51}" srcId="{379EF04B-E8A5-4F1D-997F-2B03D1A06539}" destId="{27E93556-7FE6-431D-93DC-E206530FA540}" srcOrd="3" destOrd="0" parTransId="{EEBAED98-05B2-4F44-9016-A163ED277BE6}" sibTransId="{3FFDEC15-AC69-4166-9A1A-BA8CF52B84AF}"/>
    <dgm:cxn modelId="{7E2D8CA6-2C9C-43EF-9317-669169F51D41}" type="presParOf" srcId="{7C8B2971-FF94-4817-8F0E-FF92EDA488C8}" destId="{E81A5A7A-7275-4ADE-8DD6-1A1728C18EAF}" srcOrd="0" destOrd="0" presId="urn:microsoft.com/office/officeart/2005/8/layout/chevron2"/>
    <dgm:cxn modelId="{2F8D7A22-6752-46C6-BF6D-CA6024C046D9}" type="presParOf" srcId="{E81A5A7A-7275-4ADE-8DD6-1A1728C18EAF}" destId="{7FA07C29-9C90-4E87-BD5C-F0E16A8F2FA6}" srcOrd="0" destOrd="0" presId="urn:microsoft.com/office/officeart/2005/8/layout/chevron2"/>
    <dgm:cxn modelId="{FF01A38C-72ED-4406-9477-58D140833708}" type="presParOf" srcId="{E81A5A7A-7275-4ADE-8DD6-1A1728C18EAF}" destId="{45122C2D-47D8-4041-A20A-08B2255C6E19}" srcOrd="1" destOrd="0" presId="urn:microsoft.com/office/officeart/2005/8/layout/chevron2"/>
    <dgm:cxn modelId="{26AF541B-4D24-4D93-BD11-97F6FA2DD390}" type="presParOf" srcId="{7C8B2971-FF94-4817-8F0E-FF92EDA488C8}" destId="{A8B19A6E-1116-4977-ADD8-F6EC3D06F559}" srcOrd="1" destOrd="0" presId="urn:microsoft.com/office/officeart/2005/8/layout/chevron2"/>
    <dgm:cxn modelId="{84AF80F1-3972-498D-AB8E-24CD6AC51EEF}" type="presParOf" srcId="{7C8B2971-FF94-4817-8F0E-FF92EDA488C8}" destId="{17DBE922-ECA2-4840-93BF-502B0D5D9354}" srcOrd="2" destOrd="0" presId="urn:microsoft.com/office/officeart/2005/8/layout/chevron2"/>
    <dgm:cxn modelId="{C2124A20-9281-49A6-B3E9-BEB03B7E9917}" type="presParOf" srcId="{17DBE922-ECA2-4840-93BF-502B0D5D9354}" destId="{C7A786DC-1AFE-4AC9-9DB7-54BC1CBA5B05}" srcOrd="0" destOrd="0" presId="urn:microsoft.com/office/officeart/2005/8/layout/chevron2"/>
    <dgm:cxn modelId="{BA392949-125A-4D5C-9CEB-E8A7983C54F1}" type="presParOf" srcId="{17DBE922-ECA2-4840-93BF-502B0D5D9354}" destId="{7FB08D20-01F3-4653-99AC-C708421727B5}" srcOrd="1" destOrd="0" presId="urn:microsoft.com/office/officeart/2005/8/layout/chevron2"/>
    <dgm:cxn modelId="{937E6881-75AA-4E4D-8402-BE357D89174D}" type="presParOf" srcId="{7C8B2971-FF94-4817-8F0E-FF92EDA488C8}" destId="{FA47F173-5065-4BFE-AB8D-CAA9CEF8B960}" srcOrd="3" destOrd="0" presId="urn:microsoft.com/office/officeart/2005/8/layout/chevron2"/>
    <dgm:cxn modelId="{10152C30-DDD9-41EB-A58D-A1761268A4EC}" type="presParOf" srcId="{7C8B2971-FF94-4817-8F0E-FF92EDA488C8}" destId="{225C1338-B91D-4741-AC20-8B259DBA7E68}" srcOrd="4" destOrd="0" presId="urn:microsoft.com/office/officeart/2005/8/layout/chevron2"/>
    <dgm:cxn modelId="{69D4C54D-EB02-4EA9-95E1-9D96318E37B2}" type="presParOf" srcId="{225C1338-B91D-4741-AC20-8B259DBA7E68}" destId="{90B37EE9-7C83-457E-86F1-79BC2ED48084}" srcOrd="0" destOrd="0" presId="urn:microsoft.com/office/officeart/2005/8/layout/chevron2"/>
    <dgm:cxn modelId="{39321E02-57EA-471F-8C87-422487A89AE9}" type="presParOf" srcId="{225C1338-B91D-4741-AC20-8B259DBA7E68}" destId="{C68AD0CB-7C71-45C8-805F-D4E5768E31A2}" srcOrd="1" destOrd="0" presId="urn:microsoft.com/office/officeart/2005/8/layout/chevron2"/>
    <dgm:cxn modelId="{EE8D5786-908F-483C-B99B-5A5C443531EB}" type="presParOf" srcId="{7C8B2971-FF94-4817-8F0E-FF92EDA488C8}" destId="{87C1E131-AFCC-4971-9AE5-65EC83A0BBB0}" srcOrd="5" destOrd="0" presId="urn:microsoft.com/office/officeart/2005/8/layout/chevron2"/>
    <dgm:cxn modelId="{3A6014C3-FFCC-4FF0-BAAD-D63574B5B3E6}" type="presParOf" srcId="{7C8B2971-FF94-4817-8F0E-FF92EDA488C8}" destId="{469BE1C8-38FE-4CB4-A736-60E9DB8C409C}" srcOrd="6" destOrd="0" presId="urn:microsoft.com/office/officeart/2005/8/layout/chevron2"/>
    <dgm:cxn modelId="{37035499-EF74-4ED8-AF8B-041B394CD7A9}" type="presParOf" srcId="{469BE1C8-38FE-4CB4-A736-60E9DB8C409C}" destId="{53FF15B3-3AD4-4F1C-8307-3491BF145290}" srcOrd="0" destOrd="0" presId="urn:microsoft.com/office/officeart/2005/8/layout/chevron2"/>
    <dgm:cxn modelId="{4BED0CCB-3CE1-4357-9A06-97567D8B5156}" type="presParOf" srcId="{469BE1C8-38FE-4CB4-A736-60E9DB8C409C}" destId="{3FFA7C00-6BCE-4FB8-8395-39EBD608B183}" srcOrd="1" destOrd="0" presId="urn:microsoft.com/office/officeart/2005/8/layout/chevron2"/>
    <dgm:cxn modelId="{436B309A-0988-4480-8DA9-9C74F407AA7D}" type="presParOf" srcId="{7C8B2971-FF94-4817-8F0E-FF92EDA488C8}" destId="{F412FFFD-7516-49CC-967D-817284165DC9}" srcOrd="7" destOrd="0" presId="urn:microsoft.com/office/officeart/2005/8/layout/chevron2"/>
    <dgm:cxn modelId="{A7E60DBA-4E5B-4770-9C6A-623CC44C2E4B}" type="presParOf" srcId="{7C8B2971-FF94-4817-8F0E-FF92EDA488C8}" destId="{DA3D0153-CA0B-463B-BEEE-CA9AE1767AF8}" srcOrd="8" destOrd="0" presId="urn:microsoft.com/office/officeart/2005/8/layout/chevron2"/>
    <dgm:cxn modelId="{7AED8072-F489-45B7-B6AC-6AFEF527FF1F}" type="presParOf" srcId="{DA3D0153-CA0B-463B-BEEE-CA9AE1767AF8}" destId="{A83506FA-6150-4D4F-B89B-754C419E8FEE}" srcOrd="0" destOrd="0" presId="urn:microsoft.com/office/officeart/2005/8/layout/chevron2"/>
    <dgm:cxn modelId="{683CC31C-6D81-42D3-82BB-08CB960851C1}" type="presParOf" srcId="{DA3D0153-CA0B-463B-BEEE-CA9AE1767AF8}" destId="{7B398C21-0949-4253-A059-5E68AAF368F4}" srcOrd="1" destOrd="0" presId="urn:microsoft.com/office/officeart/2005/8/layout/chevron2"/>
    <dgm:cxn modelId="{69AB9EBA-E3FE-4C03-8BFB-BE73C26B9153}" type="presParOf" srcId="{7C8B2971-FF94-4817-8F0E-FF92EDA488C8}" destId="{420A1076-3049-4CBE-847E-D550A2ED9BE0}" srcOrd="9" destOrd="0" presId="urn:microsoft.com/office/officeart/2005/8/layout/chevron2"/>
    <dgm:cxn modelId="{81314A00-881C-48F0-8113-3C80F7F8B843}" type="presParOf" srcId="{7C8B2971-FF94-4817-8F0E-FF92EDA488C8}" destId="{78451AB9-C0EE-48AC-B341-B490B84B5DD4}" srcOrd="10" destOrd="0" presId="urn:microsoft.com/office/officeart/2005/8/layout/chevron2"/>
    <dgm:cxn modelId="{701D18B2-495F-4F38-9B29-B19399B0F53B}" type="presParOf" srcId="{78451AB9-C0EE-48AC-B341-B490B84B5DD4}" destId="{A46187C1-480B-43FA-AEDC-72645115752C}" srcOrd="0" destOrd="0" presId="urn:microsoft.com/office/officeart/2005/8/layout/chevron2"/>
    <dgm:cxn modelId="{D961F680-AF26-4BF4-B9BB-86677A465EA5}" type="presParOf" srcId="{78451AB9-C0EE-48AC-B341-B490B84B5DD4}" destId="{0A97C784-0A7C-4581-AAED-F940335B8D0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E6ACB-A1DC-48F5-9247-2760EA339F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DA7179-58ED-4211-9B31-A6D70475EEE4}">
      <dgm:prSet phldrT="[Text]" custT="1"/>
      <dgm:spPr>
        <a:solidFill>
          <a:srgbClr val="98002E"/>
        </a:solidFill>
      </dgm:spPr>
      <dgm:t>
        <a:bodyPr/>
        <a:lstStyle/>
        <a:p>
          <a:r>
            <a:rPr lang="en-US" sz="1400" b="0" dirty="0"/>
            <a:t>Worked for their employer for a total of 12 months (need not be consecutive).  This may include any time spent working as a temporary employee.</a:t>
          </a:r>
          <a:endParaRPr lang="en-US" sz="1400" dirty="0"/>
        </a:p>
      </dgm:t>
    </dgm:pt>
    <dgm:pt modelId="{2B1B9FE2-D3BB-47CF-B76A-980DB71E570A}" type="parTrans" cxnId="{E37F2C82-8CF3-4652-B40F-4D16F227DD24}">
      <dgm:prSet/>
      <dgm:spPr/>
      <dgm:t>
        <a:bodyPr/>
        <a:lstStyle/>
        <a:p>
          <a:endParaRPr lang="en-US" sz="2000"/>
        </a:p>
      </dgm:t>
    </dgm:pt>
    <dgm:pt modelId="{1F1B05F6-8487-4EFC-BFD3-C1746610C007}" type="sibTrans" cxnId="{E37F2C82-8CF3-4652-B40F-4D16F227DD24}">
      <dgm:prSet/>
      <dgm:spPr/>
      <dgm:t>
        <a:bodyPr/>
        <a:lstStyle/>
        <a:p>
          <a:endParaRPr lang="en-US" sz="2000"/>
        </a:p>
      </dgm:t>
    </dgm:pt>
    <dgm:pt modelId="{294C5DA7-D260-46FD-A5D2-3B332CEA4B34}">
      <dgm:prSet phldrT="[Text]" custT="1"/>
      <dgm:spPr>
        <a:solidFill>
          <a:srgbClr val="98002E"/>
        </a:solidFill>
      </dgm:spPr>
      <dgm:t>
        <a:bodyPr/>
        <a:lstStyle/>
        <a:p>
          <a:r>
            <a:rPr lang="en-US" sz="1400" b="0" dirty="0"/>
            <a:t>Worked for their employer for 1,250 hours in the 12 months preceding the leave  of absence request.  This must include any time spent working as a temporary employee.</a:t>
          </a:r>
          <a:endParaRPr lang="en-US" sz="1400" dirty="0"/>
        </a:p>
      </dgm:t>
    </dgm:pt>
    <dgm:pt modelId="{FD7954F7-79D0-491E-A726-D575A3324FBB}" type="parTrans" cxnId="{979B35EC-DA82-4DE8-B194-7DFA01376C8D}">
      <dgm:prSet/>
      <dgm:spPr/>
      <dgm:t>
        <a:bodyPr/>
        <a:lstStyle/>
        <a:p>
          <a:endParaRPr lang="en-US" sz="2000"/>
        </a:p>
      </dgm:t>
    </dgm:pt>
    <dgm:pt modelId="{FE535692-A425-4E92-AEA0-46751D726EFB}" type="sibTrans" cxnId="{979B35EC-DA82-4DE8-B194-7DFA01376C8D}">
      <dgm:prSet/>
      <dgm:spPr/>
      <dgm:t>
        <a:bodyPr/>
        <a:lstStyle/>
        <a:p>
          <a:endParaRPr lang="en-US" sz="2000"/>
        </a:p>
      </dgm:t>
    </dgm:pt>
    <dgm:pt modelId="{E6E73AE7-39E3-465F-8EC0-C9918C110129}">
      <dgm:prSet phldrT="[Text]" custT="1"/>
      <dgm:spPr>
        <a:solidFill>
          <a:srgbClr val="98002E"/>
        </a:solidFill>
      </dgm:spPr>
      <dgm:t>
        <a:bodyPr/>
        <a:lstStyle/>
        <a:p>
          <a:r>
            <a:rPr lang="en-US" sz="1400" b="0" dirty="0">
              <a:solidFill>
                <a:schemeClr val="bg1"/>
              </a:solidFill>
            </a:rPr>
            <a:t>Works at a location with at least 50 employees  within 75 miles.</a:t>
          </a:r>
          <a:endParaRPr lang="en-US" sz="1400" dirty="0">
            <a:solidFill>
              <a:schemeClr val="bg1"/>
            </a:solidFill>
          </a:endParaRPr>
        </a:p>
      </dgm:t>
    </dgm:pt>
    <dgm:pt modelId="{C840822B-A097-4037-BCE1-D13B21CAE6BF}" type="parTrans" cxnId="{8D9E1A0E-AA16-42A9-BE6C-378BABCF7E0B}">
      <dgm:prSet/>
      <dgm:spPr/>
      <dgm:t>
        <a:bodyPr/>
        <a:lstStyle/>
        <a:p>
          <a:endParaRPr lang="en-US" sz="2000"/>
        </a:p>
      </dgm:t>
    </dgm:pt>
    <dgm:pt modelId="{105FD95C-6328-4136-A0CD-154250021AA5}" type="sibTrans" cxnId="{8D9E1A0E-AA16-42A9-BE6C-378BABCF7E0B}">
      <dgm:prSet/>
      <dgm:spPr/>
      <dgm:t>
        <a:bodyPr/>
        <a:lstStyle/>
        <a:p>
          <a:endParaRPr lang="en-US" sz="2000"/>
        </a:p>
      </dgm:t>
    </dgm:pt>
    <dgm:pt modelId="{D394F3B4-D70E-489D-AA8A-841D3B7AAEEC}" type="pres">
      <dgm:prSet presAssocID="{050E6ACB-A1DC-48F5-9247-2760EA339F90}" presName="linear" presStyleCnt="0">
        <dgm:presLayoutVars>
          <dgm:dir/>
          <dgm:animLvl val="lvl"/>
          <dgm:resizeHandles val="exact"/>
        </dgm:presLayoutVars>
      </dgm:prSet>
      <dgm:spPr/>
    </dgm:pt>
    <dgm:pt modelId="{4224A4B4-CAE9-40D6-870C-DD60153A1D50}" type="pres">
      <dgm:prSet presAssocID="{5EDA7179-58ED-4211-9B31-A6D70475EEE4}" presName="parentLin" presStyleCnt="0"/>
      <dgm:spPr/>
    </dgm:pt>
    <dgm:pt modelId="{4FEBC02E-1351-49B2-A681-A41E88E5FB96}" type="pres">
      <dgm:prSet presAssocID="{5EDA7179-58ED-4211-9B31-A6D70475EEE4}" presName="parentLeftMargin" presStyleLbl="node1" presStyleIdx="0" presStyleCnt="3"/>
      <dgm:spPr/>
    </dgm:pt>
    <dgm:pt modelId="{7C4E4FCD-D46A-4411-9BE9-32ED5F281AE0}" type="pres">
      <dgm:prSet presAssocID="{5EDA7179-58ED-4211-9B31-A6D70475EEE4}" presName="parentText" presStyleLbl="node1" presStyleIdx="0" presStyleCnt="3">
        <dgm:presLayoutVars>
          <dgm:chMax val="0"/>
          <dgm:bulletEnabled val="1"/>
        </dgm:presLayoutVars>
      </dgm:prSet>
      <dgm:spPr/>
    </dgm:pt>
    <dgm:pt modelId="{4F3B667C-9609-49D0-8C76-A3B0F4430210}" type="pres">
      <dgm:prSet presAssocID="{5EDA7179-58ED-4211-9B31-A6D70475EEE4}" presName="negativeSpace" presStyleCnt="0"/>
      <dgm:spPr/>
    </dgm:pt>
    <dgm:pt modelId="{E67D16BC-912B-4EB3-99F9-AB515685AF0F}" type="pres">
      <dgm:prSet presAssocID="{5EDA7179-58ED-4211-9B31-A6D70475EEE4}" presName="childText" presStyleLbl="conFgAcc1" presStyleIdx="0" presStyleCnt="3">
        <dgm:presLayoutVars>
          <dgm:bulletEnabled val="1"/>
        </dgm:presLayoutVars>
      </dgm:prSet>
      <dgm:spPr/>
    </dgm:pt>
    <dgm:pt modelId="{39E4608C-A6C2-4484-BC4D-AC751A7E8D6B}" type="pres">
      <dgm:prSet presAssocID="{1F1B05F6-8487-4EFC-BFD3-C1746610C007}" presName="spaceBetweenRectangles" presStyleCnt="0"/>
      <dgm:spPr/>
    </dgm:pt>
    <dgm:pt modelId="{26396035-9FDC-4F32-B3CE-7956F644809F}" type="pres">
      <dgm:prSet presAssocID="{294C5DA7-D260-46FD-A5D2-3B332CEA4B34}" presName="parentLin" presStyleCnt="0"/>
      <dgm:spPr/>
    </dgm:pt>
    <dgm:pt modelId="{704A6EF3-3FE7-4492-BB29-A88216C6A7F6}" type="pres">
      <dgm:prSet presAssocID="{294C5DA7-D260-46FD-A5D2-3B332CEA4B34}" presName="parentLeftMargin" presStyleLbl="node1" presStyleIdx="0" presStyleCnt="3"/>
      <dgm:spPr/>
    </dgm:pt>
    <dgm:pt modelId="{54976C17-FC25-4D42-B511-49288678F9FD}" type="pres">
      <dgm:prSet presAssocID="{294C5DA7-D260-46FD-A5D2-3B332CEA4B34}" presName="parentText" presStyleLbl="node1" presStyleIdx="1" presStyleCnt="3">
        <dgm:presLayoutVars>
          <dgm:chMax val="0"/>
          <dgm:bulletEnabled val="1"/>
        </dgm:presLayoutVars>
      </dgm:prSet>
      <dgm:spPr/>
    </dgm:pt>
    <dgm:pt modelId="{AC84FF4B-8B30-4819-9307-D07FBB87B0E5}" type="pres">
      <dgm:prSet presAssocID="{294C5DA7-D260-46FD-A5D2-3B332CEA4B34}" presName="negativeSpace" presStyleCnt="0"/>
      <dgm:spPr/>
    </dgm:pt>
    <dgm:pt modelId="{C57E3BC2-4947-451C-A618-224B021CD3A1}" type="pres">
      <dgm:prSet presAssocID="{294C5DA7-D260-46FD-A5D2-3B332CEA4B34}" presName="childText" presStyleLbl="conFgAcc1" presStyleIdx="1" presStyleCnt="3">
        <dgm:presLayoutVars>
          <dgm:bulletEnabled val="1"/>
        </dgm:presLayoutVars>
      </dgm:prSet>
      <dgm:spPr/>
    </dgm:pt>
    <dgm:pt modelId="{26034F17-F038-4ED0-BFFC-E329BD93E9F1}" type="pres">
      <dgm:prSet presAssocID="{FE535692-A425-4E92-AEA0-46751D726EFB}" presName="spaceBetweenRectangles" presStyleCnt="0"/>
      <dgm:spPr/>
    </dgm:pt>
    <dgm:pt modelId="{E9CE2B91-E5A7-444F-8D38-58521A559222}" type="pres">
      <dgm:prSet presAssocID="{E6E73AE7-39E3-465F-8EC0-C9918C110129}" presName="parentLin" presStyleCnt="0"/>
      <dgm:spPr/>
    </dgm:pt>
    <dgm:pt modelId="{3760DCB2-9ABA-410F-85CC-C5DCA1CE2515}" type="pres">
      <dgm:prSet presAssocID="{E6E73AE7-39E3-465F-8EC0-C9918C110129}" presName="parentLeftMargin" presStyleLbl="node1" presStyleIdx="1" presStyleCnt="3"/>
      <dgm:spPr/>
    </dgm:pt>
    <dgm:pt modelId="{EFA6962E-CA55-4EDF-A798-5786A4B4D3F6}" type="pres">
      <dgm:prSet presAssocID="{E6E73AE7-39E3-465F-8EC0-C9918C110129}" presName="parentText" presStyleLbl="node1" presStyleIdx="2" presStyleCnt="3">
        <dgm:presLayoutVars>
          <dgm:chMax val="0"/>
          <dgm:bulletEnabled val="1"/>
        </dgm:presLayoutVars>
      </dgm:prSet>
      <dgm:spPr/>
    </dgm:pt>
    <dgm:pt modelId="{53F930A3-62DF-4D2C-8202-0EFC5D28DCB8}" type="pres">
      <dgm:prSet presAssocID="{E6E73AE7-39E3-465F-8EC0-C9918C110129}" presName="negativeSpace" presStyleCnt="0"/>
      <dgm:spPr/>
    </dgm:pt>
    <dgm:pt modelId="{990C4DF9-71DB-4F9C-9AA7-331F61CB262F}" type="pres">
      <dgm:prSet presAssocID="{E6E73AE7-39E3-465F-8EC0-C9918C110129}" presName="childText" presStyleLbl="conFgAcc1" presStyleIdx="2" presStyleCnt="3">
        <dgm:presLayoutVars>
          <dgm:bulletEnabled val="1"/>
        </dgm:presLayoutVars>
      </dgm:prSet>
      <dgm:spPr/>
    </dgm:pt>
  </dgm:ptLst>
  <dgm:cxnLst>
    <dgm:cxn modelId="{F4D78A0A-21AA-48C0-9AF6-AA6B87BDE71D}" type="presOf" srcId="{E6E73AE7-39E3-465F-8EC0-C9918C110129}" destId="{EFA6962E-CA55-4EDF-A798-5786A4B4D3F6}" srcOrd="1" destOrd="0" presId="urn:microsoft.com/office/officeart/2005/8/layout/list1"/>
    <dgm:cxn modelId="{8D9E1A0E-AA16-42A9-BE6C-378BABCF7E0B}" srcId="{050E6ACB-A1DC-48F5-9247-2760EA339F90}" destId="{E6E73AE7-39E3-465F-8EC0-C9918C110129}" srcOrd="2" destOrd="0" parTransId="{C840822B-A097-4037-BCE1-D13B21CAE6BF}" sibTransId="{105FD95C-6328-4136-A0CD-154250021AA5}"/>
    <dgm:cxn modelId="{E37F2C82-8CF3-4652-B40F-4D16F227DD24}" srcId="{050E6ACB-A1DC-48F5-9247-2760EA339F90}" destId="{5EDA7179-58ED-4211-9B31-A6D70475EEE4}" srcOrd="0" destOrd="0" parTransId="{2B1B9FE2-D3BB-47CF-B76A-980DB71E570A}" sibTransId="{1F1B05F6-8487-4EFC-BFD3-C1746610C007}"/>
    <dgm:cxn modelId="{AA20A285-2F6D-46A8-9DF0-1E8E29C40AEF}" type="presOf" srcId="{294C5DA7-D260-46FD-A5D2-3B332CEA4B34}" destId="{704A6EF3-3FE7-4492-BB29-A88216C6A7F6}" srcOrd="0" destOrd="0" presId="urn:microsoft.com/office/officeart/2005/8/layout/list1"/>
    <dgm:cxn modelId="{AC81FC91-1D4E-4F99-8FD7-1A13B2791A26}" type="presOf" srcId="{5EDA7179-58ED-4211-9B31-A6D70475EEE4}" destId="{7C4E4FCD-D46A-4411-9BE9-32ED5F281AE0}" srcOrd="1" destOrd="0" presId="urn:microsoft.com/office/officeart/2005/8/layout/list1"/>
    <dgm:cxn modelId="{4B51A893-F113-4D0D-B541-2BC04444D468}" type="presOf" srcId="{E6E73AE7-39E3-465F-8EC0-C9918C110129}" destId="{3760DCB2-9ABA-410F-85CC-C5DCA1CE2515}" srcOrd="0" destOrd="0" presId="urn:microsoft.com/office/officeart/2005/8/layout/list1"/>
    <dgm:cxn modelId="{4EB1C3A3-2103-4C1C-BE0E-EF42303210DD}" type="presOf" srcId="{5EDA7179-58ED-4211-9B31-A6D70475EEE4}" destId="{4FEBC02E-1351-49B2-A681-A41E88E5FB96}" srcOrd="0" destOrd="0" presId="urn:microsoft.com/office/officeart/2005/8/layout/list1"/>
    <dgm:cxn modelId="{B0D960BF-06B4-4CA0-8667-45959623F1BC}" type="presOf" srcId="{294C5DA7-D260-46FD-A5D2-3B332CEA4B34}" destId="{54976C17-FC25-4D42-B511-49288678F9FD}" srcOrd="1" destOrd="0" presId="urn:microsoft.com/office/officeart/2005/8/layout/list1"/>
    <dgm:cxn modelId="{A182F4D6-36E5-4D29-B3C2-2F1F16CB91D9}" type="presOf" srcId="{050E6ACB-A1DC-48F5-9247-2760EA339F90}" destId="{D394F3B4-D70E-489D-AA8A-841D3B7AAEEC}" srcOrd="0" destOrd="0" presId="urn:microsoft.com/office/officeart/2005/8/layout/list1"/>
    <dgm:cxn modelId="{979B35EC-DA82-4DE8-B194-7DFA01376C8D}" srcId="{050E6ACB-A1DC-48F5-9247-2760EA339F90}" destId="{294C5DA7-D260-46FD-A5D2-3B332CEA4B34}" srcOrd="1" destOrd="0" parTransId="{FD7954F7-79D0-491E-A726-D575A3324FBB}" sibTransId="{FE535692-A425-4E92-AEA0-46751D726EFB}"/>
    <dgm:cxn modelId="{F72BA339-81C0-4688-A5F9-F770D837C3CD}" type="presParOf" srcId="{D394F3B4-D70E-489D-AA8A-841D3B7AAEEC}" destId="{4224A4B4-CAE9-40D6-870C-DD60153A1D50}" srcOrd="0" destOrd="0" presId="urn:microsoft.com/office/officeart/2005/8/layout/list1"/>
    <dgm:cxn modelId="{24410233-4E59-44A3-8C14-98E7E27E3368}" type="presParOf" srcId="{4224A4B4-CAE9-40D6-870C-DD60153A1D50}" destId="{4FEBC02E-1351-49B2-A681-A41E88E5FB96}" srcOrd="0" destOrd="0" presId="urn:microsoft.com/office/officeart/2005/8/layout/list1"/>
    <dgm:cxn modelId="{ADEE656A-3DAD-4CBD-B9D7-F62BC359DAD7}" type="presParOf" srcId="{4224A4B4-CAE9-40D6-870C-DD60153A1D50}" destId="{7C4E4FCD-D46A-4411-9BE9-32ED5F281AE0}" srcOrd="1" destOrd="0" presId="urn:microsoft.com/office/officeart/2005/8/layout/list1"/>
    <dgm:cxn modelId="{45A6A274-427C-446C-9264-7A41D872E6A7}" type="presParOf" srcId="{D394F3B4-D70E-489D-AA8A-841D3B7AAEEC}" destId="{4F3B667C-9609-49D0-8C76-A3B0F4430210}" srcOrd="1" destOrd="0" presId="urn:microsoft.com/office/officeart/2005/8/layout/list1"/>
    <dgm:cxn modelId="{3E543FA2-F473-4C33-BF6D-7FA6047BD59A}" type="presParOf" srcId="{D394F3B4-D70E-489D-AA8A-841D3B7AAEEC}" destId="{E67D16BC-912B-4EB3-99F9-AB515685AF0F}" srcOrd="2" destOrd="0" presId="urn:microsoft.com/office/officeart/2005/8/layout/list1"/>
    <dgm:cxn modelId="{327A9641-7A52-4767-BDFA-74D09EA20667}" type="presParOf" srcId="{D394F3B4-D70E-489D-AA8A-841D3B7AAEEC}" destId="{39E4608C-A6C2-4484-BC4D-AC751A7E8D6B}" srcOrd="3" destOrd="0" presId="urn:microsoft.com/office/officeart/2005/8/layout/list1"/>
    <dgm:cxn modelId="{0EA8E0C2-93D6-4A8A-9530-5EC22796D2FA}" type="presParOf" srcId="{D394F3B4-D70E-489D-AA8A-841D3B7AAEEC}" destId="{26396035-9FDC-4F32-B3CE-7956F644809F}" srcOrd="4" destOrd="0" presId="urn:microsoft.com/office/officeart/2005/8/layout/list1"/>
    <dgm:cxn modelId="{46DFEDFE-20FF-4814-A8A8-C507EF1BFF3D}" type="presParOf" srcId="{26396035-9FDC-4F32-B3CE-7956F644809F}" destId="{704A6EF3-3FE7-4492-BB29-A88216C6A7F6}" srcOrd="0" destOrd="0" presId="urn:microsoft.com/office/officeart/2005/8/layout/list1"/>
    <dgm:cxn modelId="{037FB917-87D5-4D92-B0EC-567A7003F49B}" type="presParOf" srcId="{26396035-9FDC-4F32-B3CE-7956F644809F}" destId="{54976C17-FC25-4D42-B511-49288678F9FD}" srcOrd="1" destOrd="0" presId="urn:microsoft.com/office/officeart/2005/8/layout/list1"/>
    <dgm:cxn modelId="{42CDE41E-C57C-4F9C-8181-CA3DAB88E926}" type="presParOf" srcId="{D394F3B4-D70E-489D-AA8A-841D3B7AAEEC}" destId="{AC84FF4B-8B30-4819-9307-D07FBB87B0E5}" srcOrd="5" destOrd="0" presId="urn:microsoft.com/office/officeart/2005/8/layout/list1"/>
    <dgm:cxn modelId="{FA2FAFC5-94F6-45C5-B0A1-DCB775BBEC06}" type="presParOf" srcId="{D394F3B4-D70E-489D-AA8A-841D3B7AAEEC}" destId="{C57E3BC2-4947-451C-A618-224B021CD3A1}" srcOrd="6" destOrd="0" presId="urn:microsoft.com/office/officeart/2005/8/layout/list1"/>
    <dgm:cxn modelId="{4E03C440-7000-4477-ACA8-6E206DED4D3C}" type="presParOf" srcId="{D394F3B4-D70E-489D-AA8A-841D3B7AAEEC}" destId="{26034F17-F038-4ED0-BFFC-E329BD93E9F1}" srcOrd="7" destOrd="0" presId="urn:microsoft.com/office/officeart/2005/8/layout/list1"/>
    <dgm:cxn modelId="{ED521C58-413E-4819-88B7-DE715B57A4DA}" type="presParOf" srcId="{D394F3B4-D70E-489D-AA8A-841D3B7AAEEC}" destId="{E9CE2B91-E5A7-444F-8D38-58521A559222}" srcOrd="8" destOrd="0" presId="urn:microsoft.com/office/officeart/2005/8/layout/list1"/>
    <dgm:cxn modelId="{A13090F3-FFCC-416D-A998-49A1BBC13C27}" type="presParOf" srcId="{E9CE2B91-E5A7-444F-8D38-58521A559222}" destId="{3760DCB2-9ABA-410F-85CC-C5DCA1CE2515}" srcOrd="0" destOrd="0" presId="urn:microsoft.com/office/officeart/2005/8/layout/list1"/>
    <dgm:cxn modelId="{1721A0C8-B4BC-45E3-BEA1-3A14E0C945CF}" type="presParOf" srcId="{E9CE2B91-E5A7-444F-8D38-58521A559222}" destId="{EFA6962E-CA55-4EDF-A798-5786A4B4D3F6}" srcOrd="1" destOrd="0" presId="urn:microsoft.com/office/officeart/2005/8/layout/list1"/>
    <dgm:cxn modelId="{30AB4C7E-6956-4424-B8C8-CE55015DAFFD}" type="presParOf" srcId="{D394F3B4-D70E-489D-AA8A-841D3B7AAEEC}" destId="{53F930A3-62DF-4D2C-8202-0EFC5D28DCB8}" srcOrd="9" destOrd="0" presId="urn:microsoft.com/office/officeart/2005/8/layout/list1"/>
    <dgm:cxn modelId="{B6233823-0ACF-4DB6-8B48-B9D0EDC9DB9E}" type="presParOf" srcId="{D394F3B4-D70E-489D-AA8A-841D3B7AAEEC}" destId="{990C4DF9-71DB-4F9C-9AA7-331F61CB26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E6ACB-A1DC-48F5-9247-2760EA339F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DA7179-58ED-4211-9B31-A6D70475EEE4}">
      <dgm:prSet phldrT="[Text]" custT="1"/>
      <dgm:spPr>
        <a:solidFill>
          <a:srgbClr val="98002E"/>
        </a:solidFill>
      </dgm:spPr>
      <dgm:t>
        <a:bodyPr/>
        <a:lstStyle/>
        <a:p>
          <a:r>
            <a:rPr lang="en-US" sz="1400" b="0" dirty="0"/>
            <a:t>Qualified for a reason covered under the FMLA laws</a:t>
          </a:r>
          <a:endParaRPr lang="en-US" sz="1400" dirty="0"/>
        </a:p>
      </dgm:t>
    </dgm:pt>
    <dgm:pt modelId="{2B1B9FE2-D3BB-47CF-B76A-980DB71E570A}" type="parTrans" cxnId="{E37F2C82-8CF3-4652-B40F-4D16F227DD24}">
      <dgm:prSet/>
      <dgm:spPr/>
      <dgm:t>
        <a:bodyPr/>
        <a:lstStyle/>
        <a:p>
          <a:endParaRPr lang="en-US" sz="2000"/>
        </a:p>
      </dgm:t>
    </dgm:pt>
    <dgm:pt modelId="{1F1B05F6-8487-4EFC-BFD3-C1746610C007}" type="sibTrans" cxnId="{E37F2C82-8CF3-4652-B40F-4D16F227DD24}">
      <dgm:prSet/>
      <dgm:spPr/>
      <dgm:t>
        <a:bodyPr/>
        <a:lstStyle/>
        <a:p>
          <a:endParaRPr lang="en-US" sz="2000"/>
        </a:p>
      </dgm:t>
    </dgm:pt>
    <dgm:pt modelId="{294C5DA7-D260-46FD-A5D2-3B332CEA4B34}">
      <dgm:prSet phldrT="[Text]" custT="1"/>
      <dgm:spPr>
        <a:solidFill>
          <a:srgbClr val="98002E"/>
        </a:solidFill>
      </dgm:spPr>
      <dgm:t>
        <a:bodyPr/>
        <a:lstStyle/>
        <a:p>
          <a:r>
            <a:rPr lang="en-US" sz="1400" b="0" dirty="0"/>
            <a:t>Provide all documentation to LFG to consider FMLA leave</a:t>
          </a:r>
          <a:endParaRPr lang="en-US" sz="1400" dirty="0"/>
        </a:p>
      </dgm:t>
    </dgm:pt>
    <dgm:pt modelId="{FD7954F7-79D0-491E-A726-D575A3324FBB}" type="parTrans" cxnId="{979B35EC-DA82-4DE8-B194-7DFA01376C8D}">
      <dgm:prSet/>
      <dgm:spPr/>
      <dgm:t>
        <a:bodyPr/>
        <a:lstStyle/>
        <a:p>
          <a:endParaRPr lang="en-US" sz="2000"/>
        </a:p>
      </dgm:t>
    </dgm:pt>
    <dgm:pt modelId="{FE535692-A425-4E92-AEA0-46751D726EFB}" type="sibTrans" cxnId="{979B35EC-DA82-4DE8-B194-7DFA01376C8D}">
      <dgm:prSet/>
      <dgm:spPr/>
      <dgm:t>
        <a:bodyPr/>
        <a:lstStyle/>
        <a:p>
          <a:endParaRPr lang="en-US" sz="2000"/>
        </a:p>
      </dgm:t>
    </dgm:pt>
    <dgm:pt modelId="{E6E73AE7-39E3-465F-8EC0-C9918C110129}">
      <dgm:prSet phldrT="[Text]" custT="1"/>
      <dgm:spPr>
        <a:solidFill>
          <a:srgbClr val="98002E"/>
        </a:solidFill>
      </dgm:spPr>
      <dgm:t>
        <a:bodyPr/>
        <a:lstStyle/>
        <a:p>
          <a:r>
            <a:rPr lang="en-US" sz="1400" b="0" dirty="0">
              <a:solidFill>
                <a:schemeClr val="bg1"/>
              </a:solidFill>
            </a:rPr>
            <a:t>Provide provider certification to LFG</a:t>
          </a:r>
          <a:endParaRPr lang="en-US" sz="1400" dirty="0">
            <a:solidFill>
              <a:schemeClr val="bg1"/>
            </a:solidFill>
          </a:endParaRPr>
        </a:p>
      </dgm:t>
    </dgm:pt>
    <dgm:pt modelId="{C840822B-A097-4037-BCE1-D13B21CAE6BF}" type="parTrans" cxnId="{8D9E1A0E-AA16-42A9-BE6C-378BABCF7E0B}">
      <dgm:prSet/>
      <dgm:spPr/>
      <dgm:t>
        <a:bodyPr/>
        <a:lstStyle/>
        <a:p>
          <a:endParaRPr lang="en-US" sz="2000"/>
        </a:p>
      </dgm:t>
    </dgm:pt>
    <dgm:pt modelId="{105FD95C-6328-4136-A0CD-154250021AA5}" type="sibTrans" cxnId="{8D9E1A0E-AA16-42A9-BE6C-378BABCF7E0B}">
      <dgm:prSet/>
      <dgm:spPr/>
      <dgm:t>
        <a:bodyPr/>
        <a:lstStyle/>
        <a:p>
          <a:endParaRPr lang="en-US" sz="2000"/>
        </a:p>
      </dgm:t>
    </dgm:pt>
    <dgm:pt modelId="{D394F3B4-D70E-489D-AA8A-841D3B7AAEEC}" type="pres">
      <dgm:prSet presAssocID="{050E6ACB-A1DC-48F5-9247-2760EA339F90}" presName="linear" presStyleCnt="0">
        <dgm:presLayoutVars>
          <dgm:dir/>
          <dgm:animLvl val="lvl"/>
          <dgm:resizeHandles val="exact"/>
        </dgm:presLayoutVars>
      </dgm:prSet>
      <dgm:spPr/>
    </dgm:pt>
    <dgm:pt modelId="{4224A4B4-CAE9-40D6-870C-DD60153A1D50}" type="pres">
      <dgm:prSet presAssocID="{5EDA7179-58ED-4211-9B31-A6D70475EEE4}" presName="parentLin" presStyleCnt="0"/>
      <dgm:spPr/>
    </dgm:pt>
    <dgm:pt modelId="{4FEBC02E-1351-49B2-A681-A41E88E5FB96}" type="pres">
      <dgm:prSet presAssocID="{5EDA7179-58ED-4211-9B31-A6D70475EEE4}" presName="parentLeftMargin" presStyleLbl="node1" presStyleIdx="0" presStyleCnt="3"/>
      <dgm:spPr/>
    </dgm:pt>
    <dgm:pt modelId="{7C4E4FCD-D46A-4411-9BE9-32ED5F281AE0}" type="pres">
      <dgm:prSet presAssocID="{5EDA7179-58ED-4211-9B31-A6D70475EEE4}" presName="parentText" presStyleLbl="node1" presStyleIdx="0" presStyleCnt="3">
        <dgm:presLayoutVars>
          <dgm:chMax val="0"/>
          <dgm:bulletEnabled val="1"/>
        </dgm:presLayoutVars>
      </dgm:prSet>
      <dgm:spPr/>
    </dgm:pt>
    <dgm:pt modelId="{4F3B667C-9609-49D0-8C76-A3B0F4430210}" type="pres">
      <dgm:prSet presAssocID="{5EDA7179-58ED-4211-9B31-A6D70475EEE4}" presName="negativeSpace" presStyleCnt="0"/>
      <dgm:spPr/>
    </dgm:pt>
    <dgm:pt modelId="{E67D16BC-912B-4EB3-99F9-AB515685AF0F}" type="pres">
      <dgm:prSet presAssocID="{5EDA7179-58ED-4211-9B31-A6D70475EEE4}" presName="childText" presStyleLbl="conFgAcc1" presStyleIdx="0" presStyleCnt="3">
        <dgm:presLayoutVars>
          <dgm:bulletEnabled val="1"/>
        </dgm:presLayoutVars>
      </dgm:prSet>
      <dgm:spPr/>
    </dgm:pt>
    <dgm:pt modelId="{39E4608C-A6C2-4484-BC4D-AC751A7E8D6B}" type="pres">
      <dgm:prSet presAssocID="{1F1B05F6-8487-4EFC-BFD3-C1746610C007}" presName="spaceBetweenRectangles" presStyleCnt="0"/>
      <dgm:spPr/>
    </dgm:pt>
    <dgm:pt modelId="{26396035-9FDC-4F32-B3CE-7956F644809F}" type="pres">
      <dgm:prSet presAssocID="{294C5DA7-D260-46FD-A5D2-3B332CEA4B34}" presName="parentLin" presStyleCnt="0"/>
      <dgm:spPr/>
    </dgm:pt>
    <dgm:pt modelId="{704A6EF3-3FE7-4492-BB29-A88216C6A7F6}" type="pres">
      <dgm:prSet presAssocID="{294C5DA7-D260-46FD-A5D2-3B332CEA4B34}" presName="parentLeftMargin" presStyleLbl="node1" presStyleIdx="0" presStyleCnt="3"/>
      <dgm:spPr/>
    </dgm:pt>
    <dgm:pt modelId="{54976C17-FC25-4D42-B511-49288678F9FD}" type="pres">
      <dgm:prSet presAssocID="{294C5DA7-D260-46FD-A5D2-3B332CEA4B34}" presName="parentText" presStyleLbl="node1" presStyleIdx="1" presStyleCnt="3">
        <dgm:presLayoutVars>
          <dgm:chMax val="0"/>
          <dgm:bulletEnabled val="1"/>
        </dgm:presLayoutVars>
      </dgm:prSet>
      <dgm:spPr/>
    </dgm:pt>
    <dgm:pt modelId="{AC84FF4B-8B30-4819-9307-D07FBB87B0E5}" type="pres">
      <dgm:prSet presAssocID="{294C5DA7-D260-46FD-A5D2-3B332CEA4B34}" presName="negativeSpace" presStyleCnt="0"/>
      <dgm:spPr/>
    </dgm:pt>
    <dgm:pt modelId="{C57E3BC2-4947-451C-A618-224B021CD3A1}" type="pres">
      <dgm:prSet presAssocID="{294C5DA7-D260-46FD-A5D2-3B332CEA4B34}" presName="childText" presStyleLbl="conFgAcc1" presStyleIdx="1" presStyleCnt="3">
        <dgm:presLayoutVars>
          <dgm:bulletEnabled val="1"/>
        </dgm:presLayoutVars>
      </dgm:prSet>
      <dgm:spPr/>
    </dgm:pt>
    <dgm:pt modelId="{26034F17-F038-4ED0-BFFC-E329BD93E9F1}" type="pres">
      <dgm:prSet presAssocID="{FE535692-A425-4E92-AEA0-46751D726EFB}" presName="spaceBetweenRectangles" presStyleCnt="0"/>
      <dgm:spPr/>
    </dgm:pt>
    <dgm:pt modelId="{E9CE2B91-E5A7-444F-8D38-58521A559222}" type="pres">
      <dgm:prSet presAssocID="{E6E73AE7-39E3-465F-8EC0-C9918C110129}" presName="parentLin" presStyleCnt="0"/>
      <dgm:spPr/>
    </dgm:pt>
    <dgm:pt modelId="{3760DCB2-9ABA-410F-85CC-C5DCA1CE2515}" type="pres">
      <dgm:prSet presAssocID="{E6E73AE7-39E3-465F-8EC0-C9918C110129}" presName="parentLeftMargin" presStyleLbl="node1" presStyleIdx="1" presStyleCnt="3"/>
      <dgm:spPr/>
    </dgm:pt>
    <dgm:pt modelId="{EFA6962E-CA55-4EDF-A798-5786A4B4D3F6}" type="pres">
      <dgm:prSet presAssocID="{E6E73AE7-39E3-465F-8EC0-C9918C110129}" presName="parentText" presStyleLbl="node1" presStyleIdx="2" presStyleCnt="3">
        <dgm:presLayoutVars>
          <dgm:chMax val="0"/>
          <dgm:bulletEnabled val="1"/>
        </dgm:presLayoutVars>
      </dgm:prSet>
      <dgm:spPr/>
    </dgm:pt>
    <dgm:pt modelId="{53F930A3-62DF-4D2C-8202-0EFC5D28DCB8}" type="pres">
      <dgm:prSet presAssocID="{E6E73AE7-39E3-465F-8EC0-C9918C110129}" presName="negativeSpace" presStyleCnt="0"/>
      <dgm:spPr/>
    </dgm:pt>
    <dgm:pt modelId="{990C4DF9-71DB-4F9C-9AA7-331F61CB262F}" type="pres">
      <dgm:prSet presAssocID="{E6E73AE7-39E3-465F-8EC0-C9918C110129}" presName="childText" presStyleLbl="conFgAcc1" presStyleIdx="2" presStyleCnt="3">
        <dgm:presLayoutVars>
          <dgm:bulletEnabled val="1"/>
        </dgm:presLayoutVars>
      </dgm:prSet>
      <dgm:spPr/>
    </dgm:pt>
  </dgm:ptLst>
  <dgm:cxnLst>
    <dgm:cxn modelId="{8D9E1A0E-AA16-42A9-BE6C-378BABCF7E0B}" srcId="{050E6ACB-A1DC-48F5-9247-2760EA339F90}" destId="{E6E73AE7-39E3-465F-8EC0-C9918C110129}" srcOrd="2" destOrd="0" parTransId="{C840822B-A097-4037-BCE1-D13B21CAE6BF}" sibTransId="{105FD95C-6328-4136-A0CD-154250021AA5}"/>
    <dgm:cxn modelId="{5493F237-4DE1-48AA-967D-F0EB157BDA9D}" type="presOf" srcId="{294C5DA7-D260-46FD-A5D2-3B332CEA4B34}" destId="{54976C17-FC25-4D42-B511-49288678F9FD}" srcOrd="1" destOrd="0" presId="urn:microsoft.com/office/officeart/2005/8/layout/list1"/>
    <dgm:cxn modelId="{90CC484C-0A10-4EFC-96FA-1317E004FA51}" type="presOf" srcId="{5EDA7179-58ED-4211-9B31-A6D70475EEE4}" destId="{4FEBC02E-1351-49B2-A681-A41E88E5FB96}" srcOrd="0" destOrd="0" presId="urn:microsoft.com/office/officeart/2005/8/layout/list1"/>
    <dgm:cxn modelId="{ED08136F-5C06-4114-87CD-4F47357E94F3}" type="presOf" srcId="{294C5DA7-D260-46FD-A5D2-3B332CEA4B34}" destId="{704A6EF3-3FE7-4492-BB29-A88216C6A7F6}" srcOrd="0" destOrd="0" presId="urn:microsoft.com/office/officeart/2005/8/layout/list1"/>
    <dgm:cxn modelId="{55125F6F-EEDD-4034-BCF8-417D55240A41}" type="presOf" srcId="{E6E73AE7-39E3-465F-8EC0-C9918C110129}" destId="{3760DCB2-9ABA-410F-85CC-C5DCA1CE2515}" srcOrd="0" destOrd="0" presId="urn:microsoft.com/office/officeart/2005/8/layout/list1"/>
    <dgm:cxn modelId="{2E0AF07A-2109-4655-B9D8-7CF8CE214FA9}" type="presOf" srcId="{E6E73AE7-39E3-465F-8EC0-C9918C110129}" destId="{EFA6962E-CA55-4EDF-A798-5786A4B4D3F6}" srcOrd="1" destOrd="0" presId="urn:microsoft.com/office/officeart/2005/8/layout/list1"/>
    <dgm:cxn modelId="{E37F2C82-8CF3-4652-B40F-4D16F227DD24}" srcId="{050E6ACB-A1DC-48F5-9247-2760EA339F90}" destId="{5EDA7179-58ED-4211-9B31-A6D70475EEE4}" srcOrd="0" destOrd="0" parTransId="{2B1B9FE2-D3BB-47CF-B76A-980DB71E570A}" sibTransId="{1F1B05F6-8487-4EFC-BFD3-C1746610C007}"/>
    <dgm:cxn modelId="{B42DE191-37F5-4B35-A975-E9B9B966094E}" type="presOf" srcId="{050E6ACB-A1DC-48F5-9247-2760EA339F90}" destId="{D394F3B4-D70E-489D-AA8A-841D3B7AAEEC}" srcOrd="0" destOrd="0" presId="urn:microsoft.com/office/officeart/2005/8/layout/list1"/>
    <dgm:cxn modelId="{EBCAB8C1-8A5D-42CB-9F41-96FC6CC68822}" type="presOf" srcId="{5EDA7179-58ED-4211-9B31-A6D70475EEE4}" destId="{7C4E4FCD-D46A-4411-9BE9-32ED5F281AE0}" srcOrd="1" destOrd="0" presId="urn:microsoft.com/office/officeart/2005/8/layout/list1"/>
    <dgm:cxn modelId="{979B35EC-DA82-4DE8-B194-7DFA01376C8D}" srcId="{050E6ACB-A1DC-48F5-9247-2760EA339F90}" destId="{294C5DA7-D260-46FD-A5D2-3B332CEA4B34}" srcOrd="1" destOrd="0" parTransId="{FD7954F7-79D0-491E-A726-D575A3324FBB}" sibTransId="{FE535692-A425-4E92-AEA0-46751D726EFB}"/>
    <dgm:cxn modelId="{3792C65D-7037-4634-B17D-ED01861351CD}" type="presParOf" srcId="{D394F3B4-D70E-489D-AA8A-841D3B7AAEEC}" destId="{4224A4B4-CAE9-40D6-870C-DD60153A1D50}" srcOrd="0" destOrd="0" presId="urn:microsoft.com/office/officeart/2005/8/layout/list1"/>
    <dgm:cxn modelId="{D018F7E9-FA4C-4E66-A2BA-B930221E7709}" type="presParOf" srcId="{4224A4B4-CAE9-40D6-870C-DD60153A1D50}" destId="{4FEBC02E-1351-49B2-A681-A41E88E5FB96}" srcOrd="0" destOrd="0" presId="urn:microsoft.com/office/officeart/2005/8/layout/list1"/>
    <dgm:cxn modelId="{0F0DCB50-2D42-45B3-AB67-E119EF0CF799}" type="presParOf" srcId="{4224A4B4-CAE9-40D6-870C-DD60153A1D50}" destId="{7C4E4FCD-D46A-4411-9BE9-32ED5F281AE0}" srcOrd="1" destOrd="0" presId="urn:microsoft.com/office/officeart/2005/8/layout/list1"/>
    <dgm:cxn modelId="{EC803646-2C3F-4893-85C3-1D80DC3A457A}" type="presParOf" srcId="{D394F3B4-D70E-489D-AA8A-841D3B7AAEEC}" destId="{4F3B667C-9609-49D0-8C76-A3B0F4430210}" srcOrd="1" destOrd="0" presId="urn:microsoft.com/office/officeart/2005/8/layout/list1"/>
    <dgm:cxn modelId="{B0A7A2FC-5E95-42E3-8DFF-EF5CEB6CDAB4}" type="presParOf" srcId="{D394F3B4-D70E-489D-AA8A-841D3B7AAEEC}" destId="{E67D16BC-912B-4EB3-99F9-AB515685AF0F}" srcOrd="2" destOrd="0" presId="urn:microsoft.com/office/officeart/2005/8/layout/list1"/>
    <dgm:cxn modelId="{8793DCC0-01AD-40D3-9087-4C67F1C0DA40}" type="presParOf" srcId="{D394F3B4-D70E-489D-AA8A-841D3B7AAEEC}" destId="{39E4608C-A6C2-4484-BC4D-AC751A7E8D6B}" srcOrd="3" destOrd="0" presId="urn:microsoft.com/office/officeart/2005/8/layout/list1"/>
    <dgm:cxn modelId="{CF284C14-3390-4AFD-979B-648A413F2C10}" type="presParOf" srcId="{D394F3B4-D70E-489D-AA8A-841D3B7AAEEC}" destId="{26396035-9FDC-4F32-B3CE-7956F644809F}" srcOrd="4" destOrd="0" presId="urn:microsoft.com/office/officeart/2005/8/layout/list1"/>
    <dgm:cxn modelId="{EBD50809-FCCF-4C03-BD6B-D11F1BADEC2E}" type="presParOf" srcId="{26396035-9FDC-4F32-B3CE-7956F644809F}" destId="{704A6EF3-3FE7-4492-BB29-A88216C6A7F6}" srcOrd="0" destOrd="0" presId="urn:microsoft.com/office/officeart/2005/8/layout/list1"/>
    <dgm:cxn modelId="{ACF3A9BB-AD97-4B8B-91D6-58AB9DA32A73}" type="presParOf" srcId="{26396035-9FDC-4F32-B3CE-7956F644809F}" destId="{54976C17-FC25-4D42-B511-49288678F9FD}" srcOrd="1" destOrd="0" presId="urn:microsoft.com/office/officeart/2005/8/layout/list1"/>
    <dgm:cxn modelId="{3D639D7F-213A-4D9A-B2C9-82CF6073D3C9}" type="presParOf" srcId="{D394F3B4-D70E-489D-AA8A-841D3B7AAEEC}" destId="{AC84FF4B-8B30-4819-9307-D07FBB87B0E5}" srcOrd="5" destOrd="0" presId="urn:microsoft.com/office/officeart/2005/8/layout/list1"/>
    <dgm:cxn modelId="{4AA1B997-F48C-4313-898D-E11845AA83DF}" type="presParOf" srcId="{D394F3B4-D70E-489D-AA8A-841D3B7AAEEC}" destId="{C57E3BC2-4947-451C-A618-224B021CD3A1}" srcOrd="6" destOrd="0" presId="urn:microsoft.com/office/officeart/2005/8/layout/list1"/>
    <dgm:cxn modelId="{F251CB57-712C-4D89-B760-DF4BC3B3A552}" type="presParOf" srcId="{D394F3B4-D70E-489D-AA8A-841D3B7AAEEC}" destId="{26034F17-F038-4ED0-BFFC-E329BD93E9F1}" srcOrd="7" destOrd="0" presId="urn:microsoft.com/office/officeart/2005/8/layout/list1"/>
    <dgm:cxn modelId="{5A7809D0-75AE-4A35-8B68-CAA2FAA44FEA}" type="presParOf" srcId="{D394F3B4-D70E-489D-AA8A-841D3B7AAEEC}" destId="{E9CE2B91-E5A7-444F-8D38-58521A559222}" srcOrd="8" destOrd="0" presId="urn:microsoft.com/office/officeart/2005/8/layout/list1"/>
    <dgm:cxn modelId="{3E14106C-8341-4C40-BA58-36577E286BE4}" type="presParOf" srcId="{E9CE2B91-E5A7-444F-8D38-58521A559222}" destId="{3760DCB2-9ABA-410F-85CC-C5DCA1CE2515}" srcOrd="0" destOrd="0" presId="urn:microsoft.com/office/officeart/2005/8/layout/list1"/>
    <dgm:cxn modelId="{5A19D9C9-EB96-4D0B-AB1D-142E5CA4B87C}" type="presParOf" srcId="{E9CE2B91-E5A7-444F-8D38-58521A559222}" destId="{EFA6962E-CA55-4EDF-A798-5786A4B4D3F6}" srcOrd="1" destOrd="0" presId="urn:microsoft.com/office/officeart/2005/8/layout/list1"/>
    <dgm:cxn modelId="{E424081D-D465-452B-90D5-F1C023B5EB65}" type="presParOf" srcId="{D394F3B4-D70E-489D-AA8A-841D3B7AAEEC}" destId="{53F930A3-62DF-4D2C-8202-0EFC5D28DCB8}" srcOrd="9" destOrd="0" presId="urn:microsoft.com/office/officeart/2005/8/layout/list1"/>
    <dgm:cxn modelId="{795C868D-562E-43A2-926B-7E8521699F0B}" type="presParOf" srcId="{D394F3B4-D70E-489D-AA8A-841D3B7AAEEC}" destId="{990C4DF9-71DB-4F9C-9AA7-331F61CB26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E02484-1A59-4E3D-AE6F-F83599F1806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0F13A4B-5314-4FAA-9557-2431FD174175}">
      <dgm:prSet phldrT="[Text]"/>
      <dgm:spPr>
        <a:solidFill>
          <a:schemeClr val="accent3"/>
        </a:solidFill>
      </dgm:spPr>
      <dgm:t>
        <a:bodyPr/>
        <a:lstStyle/>
        <a:p>
          <a:r>
            <a:rPr lang="en-US" dirty="0">
              <a:solidFill>
                <a:srgbClr val="98002E"/>
              </a:solidFill>
            </a:rPr>
            <a:t>Continuous</a:t>
          </a:r>
        </a:p>
      </dgm:t>
    </dgm:pt>
    <dgm:pt modelId="{5C7D493B-54E4-4348-A3A6-CA4DD1642827}" type="parTrans" cxnId="{97A2A676-2850-4C77-98C7-0A6D0FE82F9C}">
      <dgm:prSet/>
      <dgm:spPr/>
      <dgm:t>
        <a:bodyPr/>
        <a:lstStyle/>
        <a:p>
          <a:endParaRPr lang="en-US"/>
        </a:p>
      </dgm:t>
    </dgm:pt>
    <dgm:pt modelId="{993B090D-5141-4EE6-B76F-401F27754EB6}" type="sibTrans" cxnId="{97A2A676-2850-4C77-98C7-0A6D0FE82F9C}">
      <dgm:prSet/>
      <dgm:spPr/>
      <dgm:t>
        <a:bodyPr/>
        <a:lstStyle/>
        <a:p>
          <a:endParaRPr lang="en-US"/>
        </a:p>
      </dgm:t>
    </dgm:pt>
    <dgm:pt modelId="{CA08CA4B-39AE-4763-AD58-1E5C0924E690}">
      <dgm:prSet phldrT="[Text]" custT="1"/>
      <dgm:spPr/>
      <dgm:t>
        <a:bodyPr/>
        <a:lstStyle/>
        <a:p>
          <a:r>
            <a:rPr lang="en-US" sz="2000" dirty="0">
              <a:solidFill>
                <a:schemeClr val="bg1"/>
              </a:solidFill>
            </a:rPr>
            <a:t>Employee is out for a ‘continuous’ period of time of 3+ consecutive days.</a:t>
          </a:r>
        </a:p>
        <a:p>
          <a:endParaRPr lang="en-US" sz="2000" dirty="0">
            <a:solidFill>
              <a:schemeClr val="bg1"/>
            </a:solidFill>
          </a:endParaRPr>
        </a:p>
        <a:p>
          <a:r>
            <a:rPr lang="en-US" sz="2000" dirty="0">
              <a:solidFill>
                <a:schemeClr val="bg1"/>
              </a:solidFill>
            </a:rPr>
            <a:t>For example, an employee may be out from May 1</a:t>
          </a:r>
          <a:r>
            <a:rPr lang="en-US" sz="2000" baseline="30000" dirty="0">
              <a:solidFill>
                <a:schemeClr val="bg1"/>
              </a:solidFill>
            </a:rPr>
            <a:t>st</a:t>
          </a:r>
          <a:r>
            <a:rPr lang="en-US" sz="2000" dirty="0">
              <a:solidFill>
                <a:schemeClr val="bg1"/>
              </a:solidFill>
            </a:rPr>
            <a:t> through July 12</a:t>
          </a:r>
          <a:r>
            <a:rPr lang="en-US" sz="2000" baseline="30000" dirty="0">
              <a:solidFill>
                <a:schemeClr val="bg1"/>
              </a:solidFill>
            </a:rPr>
            <a:t>th</a:t>
          </a:r>
          <a:r>
            <a:rPr lang="en-US" sz="2000" dirty="0">
              <a:solidFill>
                <a:schemeClr val="bg1"/>
              </a:solidFill>
            </a:rPr>
            <a:t>.</a:t>
          </a:r>
        </a:p>
      </dgm:t>
    </dgm:pt>
    <dgm:pt modelId="{13AE23A2-BD12-49C0-AF71-352D4543DA1A}" type="parTrans" cxnId="{905F52B1-9544-433B-A481-331E7151998A}">
      <dgm:prSet/>
      <dgm:spPr/>
      <dgm:t>
        <a:bodyPr/>
        <a:lstStyle/>
        <a:p>
          <a:endParaRPr lang="en-US"/>
        </a:p>
      </dgm:t>
    </dgm:pt>
    <dgm:pt modelId="{B654132A-BB70-4643-BFEB-EE1FCF3728F7}" type="sibTrans" cxnId="{905F52B1-9544-433B-A481-331E7151998A}">
      <dgm:prSet/>
      <dgm:spPr/>
      <dgm:t>
        <a:bodyPr/>
        <a:lstStyle/>
        <a:p>
          <a:endParaRPr lang="en-US"/>
        </a:p>
      </dgm:t>
    </dgm:pt>
    <dgm:pt modelId="{571B1848-22BA-4102-B861-7503A3DA8F16}">
      <dgm:prSet phldrT="[Text]"/>
      <dgm:spPr>
        <a:solidFill>
          <a:schemeClr val="tx2"/>
        </a:solidFill>
      </dgm:spPr>
      <dgm:t>
        <a:bodyPr/>
        <a:lstStyle/>
        <a:p>
          <a:r>
            <a:rPr lang="en-US" dirty="0">
              <a:solidFill>
                <a:srgbClr val="98002E"/>
              </a:solidFill>
            </a:rPr>
            <a:t>Intermittent</a:t>
          </a:r>
        </a:p>
      </dgm:t>
    </dgm:pt>
    <dgm:pt modelId="{CD2E7D8D-ACBC-4EED-A9CB-BC544A7A8468}" type="parTrans" cxnId="{AC252349-9A0C-4153-8468-B59D340C7463}">
      <dgm:prSet/>
      <dgm:spPr/>
      <dgm:t>
        <a:bodyPr/>
        <a:lstStyle/>
        <a:p>
          <a:endParaRPr lang="en-US"/>
        </a:p>
      </dgm:t>
    </dgm:pt>
    <dgm:pt modelId="{709C4FE3-4866-4268-9B66-CFDA0FBA5568}" type="sibTrans" cxnId="{AC252349-9A0C-4153-8468-B59D340C7463}">
      <dgm:prSet/>
      <dgm:spPr/>
      <dgm:t>
        <a:bodyPr/>
        <a:lstStyle/>
        <a:p>
          <a:endParaRPr lang="en-US"/>
        </a:p>
      </dgm:t>
    </dgm:pt>
    <dgm:pt modelId="{EC017C4F-6D9C-4907-AE70-349A1D8062E2}">
      <dgm:prSet phldrT="[Text]" custT="1"/>
      <dgm:spPr/>
      <dgm:t>
        <a:bodyPr/>
        <a:lstStyle/>
        <a:p>
          <a:r>
            <a:rPr lang="en-US" sz="2000" dirty="0">
              <a:solidFill>
                <a:schemeClr val="bg1"/>
              </a:solidFill>
            </a:rPr>
            <a:t>Employee takes leave on an ‘intermittent’ basis.</a:t>
          </a:r>
        </a:p>
        <a:p>
          <a:endParaRPr lang="en-US" sz="2000" dirty="0">
            <a:solidFill>
              <a:schemeClr val="bg1"/>
            </a:solidFill>
          </a:endParaRPr>
        </a:p>
        <a:p>
          <a:r>
            <a:rPr lang="en-US" sz="2000" dirty="0">
              <a:solidFill>
                <a:schemeClr val="bg1"/>
              </a:solidFill>
            </a:rPr>
            <a:t>For example, an employee that has an illness causing incapacitation may require an absence on June 4</a:t>
          </a:r>
          <a:r>
            <a:rPr lang="en-US" sz="2000" baseline="30000" dirty="0">
              <a:solidFill>
                <a:schemeClr val="bg1"/>
              </a:solidFill>
            </a:rPr>
            <a:t>th</a:t>
          </a:r>
          <a:r>
            <a:rPr lang="en-US" sz="2000" dirty="0">
              <a:solidFill>
                <a:schemeClr val="bg1"/>
              </a:solidFill>
            </a:rPr>
            <a:t> but not again until September 2</a:t>
          </a:r>
          <a:r>
            <a:rPr lang="en-US" sz="2000" baseline="30000" dirty="0">
              <a:solidFill>
                <a:schemeClr val="bg1"/>
              </a:solidFill>
            </a:rPr>
            <a:t>nd</a:t>
          </a:r>
          <a:r>
            <a:rPr lang="en-US" sz="2000" dirty="0">
              <a:solidFill>
                <a:schemeClr val="bg1"/>
              </a:solidFill>
            </a:rPr>
            <a:t>.</a:t>
          </a:r>
        </a:p>
      </dgm:t>
    </dgm:pt>
    <dgm:pt modelId="{C9A9D454-B4CB-4612-A3EF-E39EA122C6C3}" type="parTrans" cxnId="{107128DE-7B3D-4FA8-9029-C6544959544A}">
      <dgm:prSet/>
      <dgm:spPr/>
      <dgm:t>
        <a:bodyPr/>
        <a:lstStyle/>
        <a:p>
          <a:endParaRPr lang="en-US"/>
        </a:p>
      </dgm:t>
    </dgm:pt>
    <dgm:pt modelId="{F073AB2F-E23F-4C95-BF06-58DFC8FBE1A7}" type="sibTrans" cxnId="{107128DE-7B3D-4FA8-9029-C6544959544A}">
      <dgm:prSet/>
      <dgm:spPr/>
      <dgm:t>
        <a:bodyPr/>
        <a:lstStyle/>
        <a:p>
          <a:endParaRPr lang="en-US"/>
        </a:p>
      </dgm:t>
    </dgm:pt>
    <dgm:pt modelId="{A90596F4-1E3D-490C-B5E7-E39262A0C4D2}">
      <dgm:prSet phldrT="[Text]"/>
      <dgm:spPr>
        <a:solidFill>
          <a:schemeClr val="accent4"/>
        </a:solidFill>
      </dgm:spPr>
      <dgm:t>
        <a:bodyPr/>
        <a:lstStyle/>
        <a:p>
          <a:r>
            <a:rPr lang="en-US" dirty="0">
              <a:solidFill>
                <a:srgbClr val="98002E"/>
              </a:solidFill>
            </a:rPr>
            <a:t>Reduced Schedule</a:t>
          </a:r>
        </a:p>
      </dgm:t>
    </dgm:pt>
    <dgm:pt modelId="{F26309E3-FA36-4A08-9ADD-6D28726D5EF5}" type="parTrans" cxnId="{BE99A29F-06D8-4DB8-9771-954EEE79A36A}">
      <dgm:prSet/>
      <dgm:spPr/>
      <dgm:t>
        <a:bodyPr/>
        <a:lstStyle/>
        <a:p>
          <a:endParaRPr lang="en-US"/>
        </a:p>
      </dgm:t>
    </dgm:pt>
    <dgm:pt modelId="{83EBF13C-F6D1-4D0F-AA30-9535C13179FC}" type="sibTrans" cxnId="{BE99A29F-06D8-4DB8-9771-954EEE79A36A}">
      <dgm:prSet/>
      <dgm:spPr/>
      <dgm:t>
        <a:bodyPr/>
        <a:lstStyle/>
        <a:p>
          <a:endParaRPr lang="en-US"/>
        </a:p>
      </dgm:t>
    </dgm:pt>
    <dgm:pt modelId="{2CDDBE60-BF21-4414-83D8-CD08E6393E92}">
      <dgm:prSet phldrT="[Text]" custT="1"/>
      <dgm:spPr>
        <a:solidFill>
          <a:schemeClr val="accent4"/>
        </a:solidFill>
      </dgm:spPr>
      <dgm:t>
        <a:bodyPr/>
        <a:lstStyle/>
        <a:p>
          <a:r>
            <a:rPr lang="en-US" sz="2000" dirty="0">
              <a:solidFill>
                <a:schemeClr val="bg1"/>
              </a:solidFill>
            </a:rPr>
            <a:t>Employee works a ‘reduced’ schedule which is predictable.</a:t>
          </a:r>
        </a:p>
        <a:p>
          <a:endParaRPr lang="en-US" sz="2000" dirty="0">
            <a:solidFill>
              <a:schemeClr val="bg1"/>
            </a:solidFill>
          </a:endParaRPr>
        </a:p>
        <a:p>
          <a:r>
            <a:rPr lang="en-US" sz="2000" dirty="0">
              <a:solidFill>
                <a:schemeClr val="bg1"/>
              </a:solidFill>
            </a:rPr>
            <a:t>For example, an employee may work part-time, 4 days per week, or 4 hours per day requiring a predictable absence pattern.</a:t>
          </a:r>
        </a:p>
      </dgm:t>
    </dgm:pt>
    <dgm:pt modelId="{5F90FBFA-C4B9-406C-B356-D1E9452E7F30}" type="parTrans" cxnId="{4CDEEE67-CCAB-4A30-9B3E-7F0E76036E9A}">
      <dgm:prSet/>
      <dgm:spPr/>
      <dgm:t>
        <a:bodyPr/>
        <a:lstStyle/>
        <a:p>
          <a:endParaRPr lang="en-US"/>
        </a:p>
      </dgm:t>
    </dgm:pt>
    <dgm:pt modelId="{7478294E-4D67-43C6-88E2-87656BCA37B7}" type="sibTrans" cxnId="{4CDEEE67-CCAB-4A30-9B3E-7F0E76036E9A}">
      <dgm:prSet/>
      <dgm:spPr/>
      <dgm:t>
        <a:bodyPr/>
        <a:lstStyle/>
        <a:p>
          <a:endParaRPr lang="en-US"/>
        </a:p>
      </dgm:t>
    </dgm:pt>
    <dgm:pt modelId="{F3768E77-F084-499C-A145-AEB12331BCD0}" type="pres">
      <dgm:prSet presAssocID="{40E02484-1A59-4E3D-AE6F-F83599F18062}" presName="Name0" presStyleCnt="0">
        <dgm:presLayoutVars>
          <dgm:dir/>
          <dgm:animLvl val="lvl"/>
          <dgm:resizeHandles val="exact"/>
        </dgm:presLayoutVars>
      </dgm:prSet>
      <dgm:spPr/>
    </dgm:pt>
    <dgm:pt modelId="{C90D780E-0F83-4DD4-9597-F76B98846187}" type="pres">
      <dgm:prSet presAssocID="{90F13A4B-5314-4FAA-9557-2431FD174175}" presName="compositeNode" presStyleCnt="0">
        <dgm:presLayoutVars>
          <dgm:bulletEnabled val="1"/>
        </dgm:presLayoutVars>
      </dgm:prSet>
      <dgm:spPr/>
    </dgm:pt>
    <dgm:pt modelId="{8F16FC46-778B-44C2-9C2A-D21D99A02807}" type="pres">
      <dgm:prSet presAssocID="{90F13A4B-5314-4FAA-9557-2431FD174175}" presName="bgRect" presStyleLbl="node1" presStyleIdx="0" presStyleCnt="3" custScaleY="135294"/>
      <dgm:spPr/>
    </dgm:pt>
    <dgm:pt modelId="{2F43D904-7E20-4874-B079-0035ED41BBD0}" type="pres">
      <dgm:prSet presAssocID="{90F13A4B-5314-4FAA-9557-2431FD174175}" presName="parentNode" presStyleLbl="node1" presStyleIdx="0" presStyleCnt="3">
        <dgm:presLayoutVars>
          <dgm:chMax val="0"/>
          <dgm:bulletEnabled val="1"/>
        </dgm:presLayoutVars>
      </dgm:prSet>
      <dgm:spPr/>
    </dgm:pt>
    <dgm:pt modelId="{DC07B45C-2C5B-4920-8FE7-1F56B719B3B0}" type="pres">
      <dgm:prSet presAssocID="{90F13A4B-5314-4FAA-9557-2431FD174175}" presName="childNode" presStyleLbl="node1" presStyleIdx="0" presStyleCnt="3">
        <dgm:presLayoutVars>
          <dgm:bulletEnabled val="1"/>
        </dgm:presLayoutVars>
      </dgm:prSet>
      <dgm:spPr/>
    </dgm:pt>
    <dgm:pt modelId="{BFF58266-01D7-4440-858D-17672A050CDA}" type="pres">
      <dgm:prSet presAssocID="{993B090D-5141-4EE6-B76F-401F27754EB6}" presName="hSp" presStyleCnt="0"/>
      <dgm:spPr/>
    </dgm:pt>
    <dgm:pt modelId="{2D25AAD6-25FD-4E25-A3CC-979C35B346B8}" type="pres">
      <dgm:prSet presAssocID="{993B090D-5141-4EE6-B76F-401F27754EB6}" presName="vProcSp" presStyleCnt="0"/>
      <dgm:spPr/>
    </dgm:pt>
    <dgm:pt modelId="{1D9F8C5C-3E8C-4DE3-8900-2BA081C66D26}" type="pres">
      <dgm:prSet presAssocID="{993B090D-5141-4EE6-B76F-401F27754EB6}" presName="vSp1" presStyleCnt="0"/>
      <dgm:spPr/>
    </dgm:pt>
    <dgm:pt modelId="{0E6717F0-B772-44B2-A9C2-4343F63D0D56}" type="pres">
      <dgm:prSet presAssocID="{993B090D-5141-4EE6-B76F-401F27754EB6}" presName="simulatedConn" presStyleLbl="solidFgAcc1" presStyleIdx="0" presStyleCnt="2" custLinFactY="171027" custLinFactNeighborX="9427" custLinFactNeighborY="200000"/>
      <dgm:spPr/>
    </dgm:pt>
    <dgm:pt modelId="{FD53511D-D9E9-433B-95A1-B05AA87BC6D4}" type="pres">
      <dgm:prSet presAssocID="{993B090D-5141-4EE6-B76F-401F27754EB6}" presName="vSp2" presStyleCnt="0"/>
      <dgm:spPr/>
    </dgm:pt>
    <dgm:pt modelId="{A39FEC54-67BB-44B1-8612-36F5AD01ECD7}" type="pres">
      <dgm:prSet presAssocID="{993B090D-5141-4EE6-B76F-401F27754EB6}" presName="sibTrans" presStyleCnt="0"/>
      <dgm:spPr/>
    </dgm:pt>
    <dgm:pt modelId="{CFF13761-D613-4888-8BD7-774D1CF07359}" type="pres">
      <dgm:prSet presAssocID="{571B1848-22BA-4102-B861-7503A3DA8F16}" presName="compositeNode" presStyleCnt="0">
        <dgm:presLayoutVars>
          <dgm:bulletEnabled val="1"/>
        </dgm:presLayoutVars>
      </dgm:prSet>
      <dgm:spPr/>
    </dgm:pt>
    <dgm:pt modelId="{236C00F4-4DA8-498F-9A98-F55260B9FFA4}" type="pres">
      <dgm:prSet presAssocID="{571B1848-22BA-4102-B861-7503A3DA8F16}" presName="bgRect" presStyleLbl="node1" presStyleIdx="1" presStyleCnt="3" custScaleY="135294"/>
      <dgm:spPr/>
    </dgm:pt>
    <dgm:pt modelId="{25CDC594-C0DE-4DF7-9C00-A5F8A766B876}" type="pres">
      <dgm:prSet presAssocID="{571B1848-22BA-4102-B861-7503A3DA8F16}" presName="parentNode" presStyleLbl="node1" presStyleIdx="1" presStyleCnt="3">
        <dgm:presLayoutVars>
          <dgm:chMax val="0"/>
          <dgm:bulletEnabled val="1"/>
        </dgm:presLayoutVars>
      </dgm:prSet>
      <dgm:spPr/>
    </dgm:pt>
    <dgm:pt modelId="{F828B175-DB77-44A9-BF02-177E5EDA44C3}" type="pres">
      <dgm:prSet presAssocID="{571B1848-22BA-4102-B861-7503A3DA8F16}" presName="childNode" presStyleLbl="node1" presStyleIdx="1" presStyleCnt="3">
        <dgm:presLayoutVars>
          <dgm:bulletEnabled val="1"/>
        </dgm:presLayoutVars>
      </dgm:prSet>
      <dgm:spPr/>
    </dgm:pt>
    <dgm:pt modelId="{98BE2D14-40B4-4CE1-90BE-62755C48F821}" type="pres">
      <dgm:prSet presAssocID="{709C4FE3-4866-4268-9B66-CFDA0FBA5568}" presName="hSp" presStyleCnt="0"/>
      <dgm:spPr/>
    </dgm:pt>
    <dgm:pt modelId="{71218220-AD11-456D-A0DB-6CB83B35431B}" type="pres">
      <dgm:prSet presAssocID="{709C4FE3-4866-4268-9B66-CFDA0FBA5568}" presName="vProcSp" presStyleCnt="0"/>
      <dgm:spPr/>
    </dgm:pt>
    <dgm:pt modelId="{3B74BCDD-7FAD-452D-922D-464D0FEFC1F6}" type="pres">
      <dgm:prSet presAssocID="{709C4FE3-4866-4268-9B66-CFDA0FBA5568}" presName="vSp1" presStyleCnt="0"/>
      <dgm:spPr/>
    </dgm:pt>
    <dgm:pt modelId="{A31D2323-D8AA-4831-A85B-1DFAD2D8FAC0}" type="pres">
      <dgm:prSet presAssocID="{709C4FE3-4866-4268-9B66-CFDA0FBA5568}" presName="simulatedConn" presStyleLbl="solidFgAcc1" presStyleIdx="1" presStyleCnt="2" custLinFactY="171027" custLinFactNeighborX="7634" custLinFactNeighborY="200000"/>
      <dgm:spPr/>
    </dgm:pt>
    <dgm:pt modelId="{490F16FE-24BA-4AE6-B33D-A7CA0E775608}" type="pres">
      <dgm:prSet presAssocID="{709C4FE3-4866-4268-9B66-CFDA0FBA5568}" presName="vSp2" presStyleCnt="0"/>
      <dgm:spPr/>
    </dgm:pt>
    <dgm:pt modelId="{B662EFBD-4911-43D2-8099-6E426F5ED72B}" type="pres">
      <dgm:prSet presAssocID="{709C4FE3-4866-4268-9B66-CFDA0FBA5568}" presName="sibTrans" presStyleCnt="0"/>
      <dgm:spPr/>
    </dgm:pt>
    <dgm:pt modelId="{304753F6-7C03-45C8-8966-B94C426090D5}" type="pres">
      <dgm:prSet presAssocID="{A90596F4-1E3D-490C-B5E7-E39262A0C4D2}" presName="compositeNode" presStyleCnt="0">
        <dgm:presLayoutVars>
          <dgm:bulletEnabled val="1"/>
        </dgm:presLayoutVars>
      </dgm:prSet>
      <dgm:spPr/>
    </dgm:pt>
    <dgm:pt modelId="{DD747DD6-3BA5-4A2C-B9FD-ECF9365947C7}" type="pres">
      <dgm:prSet presAssocID="{A90596F4-1E3D-490C-B5E7-E39262A0C4D2}" presName="bgRect" presStyleLbl="node1" presStyleIdx="2" presStyleCnt="3" custScaleY="135293"/>
      <dgm:spPr/>
    </dgm:pt>
    <dgm:pt modelId="{B78D6115-880E-4948-9185-16ECD883621E}" type="pres">
      <dgm:prSet presAssocID="{A90596F4-1E3D-490C-B5E7-E39262A0C4D2}" presName="parentNode" presStyleLbl="node1" presStyleIdx="2" presStyleCnt="3">
        <dgm:presLayoutVars>
          <dgm:chMax val="0"/>
          <dgm:bulletEnabled val="1"/>
        </dgm:presLayoutVars>
      </dgm:prSet>
      <dgm:spPr/>
    </dgm:pt>
    <dgm:pt modelId="{D925852B-FA74-4BAE-B734-8A01EEA88EFA}" type="pres">
      <dgm:prSet presAssocID="{A90596F4-1E3D-490C-B5E7-E39262A0C4D2}" presName="childNode" presStyleLbl="node1" presStyleIdx="2" presStyleCnt="3">
        <dgm:presLayoutVars>
          <dgm:bulletEnabled val="1"/>
        </dgm:presLayoutVars>
      </dgm:prSet>
      <dgm:spPr/>
    </dgm:pt>
  </dgm:ptLst>
  <dgm:cxnLst>
    <dgm:cxn modelId="{D9DD3201-26FA-4F4E-8EDF-B77AD3C70550}" type="presOf" srcId="{571B1848-22BA-4102-B861-7503A3DA8F16}" destId="{25CDC594-C0DE-4DF7-9C00-A5F8A766B876}" srcOrd="1" destOrd="0" presId="urn:microsoft.com/office/officeart/2005/8/layout/hProcess7"/>
    <dgm:cxn modelId="{09BC8F26-AF28-4649-A9A7-244E3E60F8C0}" type="presOf" srcId="{571B1848-22BA-4102-B861-7503A3DA8F16}" destId="{236C00F4-4DA8-498F-9A98-F55260B9FFA4}" srcOrd="0" destOrd="0" presId="urn:microsoft.com/office/officeart/2005/8/layout/hProcess7"/>
    <dgm:cxn modelId="{74107F2B-DEF5-40C7-AB14-68F4CA524669}" type="presOf" srcId="{90F13A4B-5314-4FAA-9557-2431FD174175}" destId="{8F16FC46-778B-44C2-9C2A-D21D99A02807}" srcOrd="0" destOrd="0" presId="urn:microsoft.com/office/officeart/2005/8/layout/hProcess7"/>
    <dgm:cxn modelId="{BFFBB331-25D9-481C-ABB5-2E51FAD741B1}" type="presOf" srcId="{A90596F4-1E3D-490C-B5E7-E39262A0C4D2}" destId="{B78D6115-880E-4948-9185-16ECD883621E}" srcOrd="1" destOrd="0" presId="urn:microsoft.com/office/officeart/2005/8/layout/hProcess7"/>
    <dgm:cxn modelId="{FE274945-6BDE-4670-A4DB-8F5A196C0F7C}" type="presOf" srcId="{EC017C4F-6D9C-4907-AE70-349A1D8062E2}" destId="{F828B175-DB77-44A9-BF02-177E5EDA44C3}" srcOrd="0" destOrd="0" presId="urn:microsoft.com/office/officeart/2005/8/layout/hProcess7"/>
    <dgm:cxn modelId="{4CDEEE67-CCAB-4A30-9B3E-7F0E76036E9A}" srcId="{A90596F4-1E3D-490C-B5E7-E39262A0C4D2}" destId="{2CDDBE60-BF21-4414-83D8-CD08E6393E92}" srcOrd="0" destOrd="0" parTransId="{5F90FBFA-C4B9-406C-B356-D1E9452E7F30}" sibTransId="{7478294E-4D67-43C6-88E2-87656BCA37B7}"/>
    <dgm:cxn modelId="{AC252349-9A0C-4153-8468-B59D340C7463}" srcId="{40E02484-1A59-4E3D-AE6F-F83599F18062}" destId="{571B1848-22BA-4102-B861-7503A3DA8F16}" srcOrd="1" destOrd="0" parTransId="{CD2E7D8D-ACBC-4EED-A9CB-BC544A7A8468}" sibTransId="{709C4FE3-4866-4268-9B66-CFDA0FBA5568}"/>
    <dgm:cxn modelId="{97A2A676-2850-4C77-98C7-0A6D0FE82F9C}" srcId="{40E02484-1A59-4E3D-AE6F-F83599F18062}" destId="{90F13A4B-5314-4FAA-9557-2431FD174175}" srcOrd="0" destOrd="0" parTransId="{5C7D493B-54E4-4348-A3A6-CA4DD1642827}" sibTransId="{993B090D-5141-4EE6-B76F-401F27754EB6}"/>
    <dgm:cxn modelId="{9EC0AE85-F56E-46E8-B18A-F6BFB4BE562A}" type="presOf" srcId="{40E02484-1A59-4E3D-AE6F-F83599F18062}" destId="{F3768E77-F084-499C-A145-AEB12331BCD0}" srcOrd="0" destOrd="0" presId="urn:microsoft.com/office/officeart/2005/8/layout/hProcess7"/>
    <dgm:cxn modelId="{09BF8893-E8CB-43B6-874A-3187583A1BA7}" type="presOf" srcId="{CA08CA4B-39AE-4763-AD58-1E5C0924E690}" destId="{DC07B45C-2C5B-4920-8FE7-1F56B719B3B0}" srcOrd="0" destOrd="0" presId="urn:microsoft.com/office/officeart/2005/8/layout/hProcess7"/>
    <dgm:cxn modelId="{BE99A29F-06D8-4DB8-9771-954EEE79A36A}" srcId="{40E02484-1A59-4E3D-AE6F-F83599F18062}" destId="{A90596F4-1E3D-490C-B5E7-E39262A0C4D2}" srcOrd="2" destOrd="0" parTransId="{F26309E3-FA36-4A08-9ADD-6D28726D5EF5}" sibTransId="{83EBF13C-F6D1-4D0F-AA30-9535C13179FC}"/>
    <dgm:cxn modelId="{905F52B1-9544-433B-A481-331E7151998A}" srcId="{90F13A4B-5314-4FAA-9557-2431FD174175}" destId="{CA08CA4B-39AE-4763-AD58-1E5C0924E690}" srcOrd="0" destOrd="0" parTransId="{13AE23A2-BD12-49C0-AF71-352D4543DA1A}" sibTransId="{B654132A-BB70-4643-BFEB-EE1FCF3728F7}"/>
    <dgm:cxn modelId="{107128DE-7B3D-4FA8-9029-C6544959544A}" srcId="{571B1848-22BA-4102-B861-7503A3DA8F16}" destId="{EC017C4F-6D9C-4907-AE70-349A1D8062E2}" srcOrd="0" destOrd="0" parTransId="{C9A9D454-B4CB-4612-A3EF-E39EA122C6C3}" sibTransId="{F073AB2F-E23F-4C95-BF06-58DFC8FBE1A7}"/>
    <dgm:cxn modelId="{98817AEC-A112-4D74-B01E-2248DBBD0E02}" type="presOf" srcId="{2CDDBE60-BF21-4414-83D8-CD08E6393E92}" destId="{D925852B-FA74-4BAE-B734-8A01EEA88EFA}" srcOrd="0" destOrd="0" presId="urn:microsoft.com/office/officeart/2005/8/layout/hProcess7"/>
    <dgm:cxn modelId="{1DBB08F1-EECD-4709-AB39-C9C25E5FDFFD}" type="presOf" srcId="{A90596F4-1E3D-490C-B5E7-E39262A0C4D2}" destId="{DD747DD6-3BA5-4A2C-B9FD-ECF9365947C7}" srcOrd="0" destOrd="0" presId="urn:microsoft.com/office/officeart/2005/8/layout/hProcess7"/>
    <dgm:cxn modelId="{3B85CFF2-F1A6-4371-BFA6-ABE47E912D6C}" type="presOf" srcId="{90F13A4B-5314-4FAA-9557-2431FD174175}" destId="{2F43D904-7E20-4874-B079-0035ED41BBD0}" srcOrd="1" destOrd="0" presId="urn:microsoft.com/office/officeart/2005/8/layout/hProcess7"/>
    <dgm:cxn modelId="{F27A1A20-E02F-4790-B184-AFD677135216}" type="presParOf" srcId="{F3768E77-F084-499C-A145-AEB12331BCD0}" destId="{C90D780E-0F83-4DD4-9597-F76B98846187}" srcOrd="0" destOrd="0" presId="urn:microsoft.com/office/officeart/2005/8/layout/hProcess7"/>
    <dgm:cxn modelId="{5930138E-C3EB-4802-B581-95B657B5CD63}" type="presParOf" srcId="{C90D780E-0F83-4DD4-9597-F76B98846187}" destId="{8F16FC46-778B-44C2-9C2A-D21D99A02807}" srcOrd="0" destOrd="0" presId="urn:microsoft.com/office/officeart/2005/8/layout/hProcess7"/>
    <dgm:cxn modelId="{6A9B41CB-884E-4287-93D0-235732442DD6}" type="presParOf" srcId="{C90D780E-0F83-4DD4-9597-F76B98846187}" destId="{2F43D904-7E20-4874-B079-0035ED41BBD0}" srcOrd="1" destOrd="0" presId="urn:microsoft.com/office/officeart/2005/8/layout/hProcess7"/>
    <dgm:cxn modelId="{6B89CF6F-81F7-4347-89B4-9183F12044AA}" type="presParOf" srcId="{C90D780E-0F83-4DD4-9597-F76B98846187}" destId="{DC07B45C-2C5B-4920-8FE7-1F56B719B3B0}" srcOrd="2" destOrd="0" presId="urn:microsoft.com/office/officeart/2005/8/layout/hProcess7"/>
    <dgm:cxn modelId="{FC5690D6-39F2-4C15-B573-C1922F82A3BD}" type="presParOf" srcId="{F3768E77-F084-499C-A145-AEB12331BCD0}" destId="{BFF58266-01D7-4440-858D-17672A050CDA}" srcOrd="1" destOrd="0" presId="urn:microsoft.com/office/officeart/2005/8/layout/hProcess7"/>
    <dgm:cxn modelId="{DE62B2D7-4ED9-4CAF-B0D7-D01FE2F86E78}" type="presParOf" srcId="{F3768E77-F084-499C-A145-AEB12331BCD0}" destId="{2D25AAD6-25FD-4E25-A3CC-979C35B346B8}" srcOrd="2" destOrd="0" presId="urn:microsoft.com/office/officeart/2005/8/layout/hProcess7"/>
    <dgm:cxn modelId="{7B663F54-BC05-4B8C-8BF3-00AD772CA997}" type="presParOf" srcId="{2D25AAD6-25FD-4E25-A3CC-979C35B346B8}" destId="{1D9F8C5C-3E8C-4DE3-8900-2BA081C66D26}" srcOrd="0" destOrd="0" presId="urn:microsoft.com/office/officeart/2005/8/layout/hProcess7"/>
    <dgm:cxn modelId="{F147593A-0269-4AC6-8917-89BC2991127E}" type="presParOf" srcId="{2D25AAD6-25FD-4E25-A3CC-979C35B346B8}" destId="{0E6717F0-B772-44B2-A9C2-4343F63D0D56}" srcOrd="1" destOrd="0" presId="urn:microsoft.com/office/officeart/2005/8/layout/hProcess7"/>
    <dgm:cxn modelId="{C6DB72FF-46C0-4672-8816-6B257C82C740}" type="presParOf" srcId="{2D25AAD6-25FD-4E25-A3CC-979C35B346B8}" destId="{FD53511D-D9E9-433B-95A1-B05AA87BC6D4}" srcOrd="2" destOrd="0" presId="urn:microsoft.com/office/officeart/2005/8/layout/hProcess7"/>
    <dgm:cxn modelId="{F26C6E36-0AE8-46CE-BE49-3846E37FE8DE}" type="presParOf" srcId="{F3768E77-F084-499C-A145-AEB12331BCD0}" destId="{A39FEC54-67BB-44B1-8612-36F5AD01ECD7}" srcOrd="3" destOrd="0" presId="urn:microsoft.com/office/officeart/2005/8/layout/hProcess7"/>
    <dgm:cxn modelId="{6277CD5D-52DB-46BB-A545-60BE70808EAD}" type="presParOf" srcId="{F3768E77-F084-499C-A145-AEB12331BCD0}" destId="{CFF13761-D613-4888-8BD7-774D1CF07359}" srcOrd="4" destOrd="0" presId="urn:microsoft.com/office/officeart/2005/8/layout/hProcess7"/>
    <dgm:cxn modelId="{95473BA8-FE9A-4FFB-B9AC-A608754B14A4}" type="presParOf" srcId="{CFF13761-D613-4888-8BD7-774D1CF07359}" destId="{236C00F4-4DA8-498F-9A98-F55260B9FFA4}" srcOrd="0" destOrd="0" presId="urn:microsoft.com/office/officeart/2005/8/layout/hProcess7"/>
    <dgm:cxn modelId="{14C81F08-6DB5-4F1B-BAA0-B6D8694FB7C7}" type="presParOf" srcId="{CFF13761-D613-4888-8BD7-774D1CF07359}" destId="{25CDC594-C0DE-4DF7-9C00-A5F8A766B876}" srcOrd="1" destOrd="0" presId="urn:microsoft.com/office/officeart/2005/8/layout/hProcess7"/>
    <dgm:cxn modelId="{BD0E4F32-2F45-43F2-8F29-A8A7890BB403}" type="presParOf" srcId="{CFF13761-D613-4888-8BD7-774D1CF07359}" destId="{F828B175-DB77-44A9-BF02-177E5EDA44C3}" srcOrd="2" destOrd="0" presId="urn:microsoft.com/office/officeart/2005/8/layout/hProcess7"/>
    <dgm:cxn modelId="{DF53B599-A690-4DD8-B3EF-5E49D19AEC46}" type="presParOf" srcId="{F3768E77-F084-499C-A145-AEB12331BCD0}" destId="{98BE2D14-40B4-4CE1-90BE-62755C48F821}" srcOrd="5" destOrd="0" presId="urn:microsoft.com/office/officeart/2005/8/layout/hProcess7"/>
    <dgm:cxn modelId="{C20FE98D-1E20-4E33-BD1D-B97D9E0EDB94}" type="presParOf" srcId="{F3768E77-F084-499C-A145-AEB12331BCD0}" destId="{71218220-AD11-456D-A0DB-6CB83B35431B}" srcOrd="6" destOrd="0" presId="urn:microsoft.com/office/officeart/2005/8/layout/hProcess7"/>
    <dgm:cxn modelId="{CF8ECDFC-8573-453C-97E1-74B505BB8D14}" type="presParOf" srcId="{71218220-AD11-456D-A0DB-6CB83B35431B}" destId="{3B74BCDD-7FAD-452D-922D-464D0FEFC1F6}" srcOrd="0" destOrd="0" presId="urn:microsoft.com/office/officeart/2005/8/layout/hProcess7"/>
    <dgm:cxn modelId="{12F30D2F-1339-432B-B734-6B61909A4109}" type="presParOf" srcId="{71218220-AD11-456D-A0DB-6CB83B35431B}" destId="{A31D2323-D8AA-4831-A85B-1DFAD2D8FAC0}" srcOrd="1" destOrd="0" presId="urn:microsoft.com/office/officeart/2005/8/layout/hProcess7"/>
    <dgm:cxn modelId="{18F5955B-F350-4235-B3A9-4750289C005D}" type="presParOf" srcId="{71218220-AD11-456D-A0DB-6CB83B35431B}" destId="{490F16FE-24BA-4AE6-B33D-A7CA0E775608}" srcOrd="2" destOrd="0" presId="urn:microsoft.com/office/officeart/2005/8/layout/hProcess7"/>
    <dgm:cxn modelId="{50282885-7CB7-470A-9EF2-2E93E9C3DEF2}" type="presParOf" srcId="{F3768E77-F084-499C-A145-AEB12331BCD0}" destId="{B662EFBD-4911-43D2-8099-6E426F5ED72B}" srcOrd="7" destOrd="0" presId="urn:microsoft.com/office/officeart/2005/8/layout/hProcess7"/>
    <dgm:cxn modelId="{0D602735-0D04-41D1-B80C-74408A4ACFE8}" type="presParOf" srcId="{F3768E77-F084-499C-A145-AEB12331BCD0}" destId="{304753F6-7C03-45C8-8966-B94C426090D5}" srcOrd="8" destOrd="0" presId="urn:microsoft.com/office/officeart/2005/8/layout/hProcess7"/>
    <dgm:cxn modelId="{5F2BC0DB-9116-4F41-B29C-C5C19EFA3C23}" type="presParOf" srcId="{304753F6-7C03-45C8-8966-B94C426090D5}" destId="{DD747DD6-3BA5-4A2C-B9FD-ECF9365947C7}" srcOrd="0" destOrd="0" presId="urn:microsoft.com/office/officeart/2005/8/layout/hProcess7"/>
    <dgm:cxn modelId="{3A2CEF1E-10F9-417C-BDDF-2D5B143912C0}" type="presParOf" srcId="{304753F6-7C03-45C8-8966-B94C426090D5}" destId="{B78D6115-880E-4948-9185-16ECD883621E}" srcOrd="1" destOrd="0" presId="urn:microsoft.com/office/officeart/2005/8/layout/hProcess7"/>
    <dgm:cxn modelId="{8E4E9D06-B7AE-417C-89D0-8E64E530DEC0}" type="presParOf" srcId="{304753F6-7C03-45C8-8966-B94C426090D5}" destId="{D925852B-FA74-4BAE-B734-8A01EEA88EF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9360C-4E01-4395-AE9B-11CC5608AE8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76666FA-37D4-4D58-8727-5CF8E6D30D8C}">
      <dgm:prSet phldrT="[Text]" custT="1"/>
      <dgm:spPr>
        <a:solidFill>
          <a:schemeClr val="accent4"/>
        </a:solidFill>
      </dgm:spPr>
      <dgm:t>
        <a:bodyPr/>
        <a:lstStyle/>
        <a:p>
          <a:r>
            <a:rPr lang="en-US" sz="3600" dirty="0"/>
            <a:t>Leave of Absence</a:t>
          </a:r>
        </a:p>
      </dgm:t>
    </dgm:pt>
    <dgm:pt modelId="{4E16A5EB-CB53-4ACA-B4C0-4DB1D11DCEBC}" type="parTrans" cxnId="{C802ACD8-1540-4E13-B20B-908EEA00A178}">
      <dgm:prSet/>
      <dgm:spPr/>
      <dgm:t>
        <a:bodyPr/>
        <a:lstStyle/>
        <a:p>
          <a:endParaRPr lang="en-US"/>
        </a:p>
      </dgm:t>
    </dgm:pt>
    <dgm:pt modelId="{8C6A2B42-94A4-4735-BAE7-79C594D2174F}" type="sibTrans" cxnId="{C802ACD8-1540-4E13-B20B-908EEA00A178}">
      <dgm:prSet/>
      <dgm:spPr/>
      <dgm:t>
        <a:bodyPr/>
        <a:lstStyle/>
        <a:p>
          <a:endParaRPr lang="en-US"/>
        </a:p>
      </dgm:t>
    </dgm:pt>
    <dgm:pt modelId="{5765618B-0A60-496F-8337-D8D635600551}">
      <dgm:prSet phldrT="[Text]" custT="1"/>
      <dgm:spPr>
        <a:solidFill>
          <a:schemeClr val="accent3"/>
        </a:solidFill>
      </dgm:spPr>
      <dgm:t>
        <a:bodyPr/>
        <a:lstStyle/>
        <a:p>
          <a:r>
            <a:rPr lang="en-US" sz="3600" dirty="0"/>
            <a:t>Long Term Sick</a:t>
          </a:r>
        </a:p>
      </dgm:t>
    </dgm:pt>
    <dgm:pt modelId="{D9059CF8-6441-4A76-A9A7-E9D7AE7498FC}" type="parTrans" cxnId="{626099A4-CFBB-4DDC-B121-C994BD47D2E1}">
      <dgm:prSet/>
      <dgm:spPr/>
      <dgm:t>
        <a:bodyPr/>
        <a:lstStyle/>
        <a:p>
          <a:endParaRPr lang="en-US"/>
        </a:p>
      </dgm:t>
    </dgm:pt>
    <dgm:pt modelId="{BCC3341E-643E-4E23-8A1D-61926B5906E3}" type="sibTrans" cxnId="{626099A4-CFBB-4DDC-B121-C994BD47D2E1}">
      <dgm:prSet/>
      <dgm:spPr/>
      <dgm:t>
        <a:bodyPr/>
        <a:lstStyle/>
        <a:p>
          <a:endParaRPr lang="en-US"/>
        </a:p>
      </dgm:t>
    </dgm:pt>
    <dgm:pt modelId="{7197B5DE-EE3B-4020-AA32-170F87C1B0B1}">
      <dgm:prSet phldrT="[Text]" custT="1"/>
      <dgm:spPr/>
      <dgm:t>
        <a:bodyPr/>
        <a:lstStyle/>
        <a:p>
          <a:endParaRPr lang="en-US" sz="2000" dirty="0"/>
        </a:p>
      </dgm:t>
    </dgm:pt>
    <dgm:pt modelId="{DC582CF2-3F7F-4EF2-9772-7A4A3EC43758}" type="parTrans" cxnId="{C5CD6C56-3AAB-4767-8235-4397D559C67A}">
      <dgm:prSet/>
      <dgm:spPr/>
      <dgm:t>
        <a:bodyPr/>
        <a:lstStyle/>
        <a:p>
          <a:endParaRPr lang="en-US"/>
        </a:p>
      </dgm:t>
    </dgm:pt>
    <dgm:pt modelId="{E67D1287-02EE-4809-A349-DDA58D6B6D65}" type="sibTrans" cxnId="{C5CD6C56-3AAB-4767-8235-4397D559C67A}">
      <dgm:prSet/>
      <dgm:spPr/>
      <dgm:t>
        <a:bodyPr/>
        <a:lstStyle/>
        <a:p>
          <a:endParaRPr lang="en-US"/>
        </a:p>
      </dgm:t>
    </dgm:pt>
    <dgm:pt modelId="{76D7593C-3924-4FEB-AE35-F3FBA95EFCEB}">
      <dgm:prSet phldrT="[Text]" custT="1"/>
      <dgm:spPr/>
      <dgm:t>
        <a:bodyPr/>
        <a:lstStyle/>
        <a:p>
          <a:r>
            <a:rPr lang="en-US" sz="1400" dirty="0"/>
            <a:t>Serious health conditions:</a:t>
          </a:r>
        </a:p>
      </dgm:t>
    </dgm:pt>
    <dgm:pt modelId="{0E8AE05D-B703-4D28-9C9F-6B69A4F7CB0D}" type="parTrans" cxnId="{522F6C87-F557-46AF-AEC1-B1BF134FBB06}">
      <dgm:prSet/>
      <dgm:spPr/>
      <dgm:t>
        <a:bodyPr/>
        <a:lstStyle/>
        <a:p>
          <a:endParaRPr lang="en-US"/>
        </a:p>
      </dgm:t>
    </dgm:pt>
    <dgm:pt modelId="{ABE72013-6EC9-42DB-9C9A-779E5B10ADFA}" type="sibTrans" cxnId="{522F6C87-F557-46AF-AEC1-B1BF134FBB06}">
      <dgm:prSet/>
      <dgm:spPr/>
      <dgm:t>
        <a:bodyPr/>
        <a:lstStyle/>
        <a:p>
          <a:endParaRPr lang="en-US"/>
        </a:p>
      </dgm:t>
    </dgm:pt>
    <dgm:pt modelId="{FE7A6E31-4134-4C2E-B34D-25EAC9D32D32}">
      <dgm:prSet phldrT="[Text]" custT="1"/>
      <dgm:spPr/>
      <dgm:t>
        <a:bodyPr/>
        <a:lstStyle/>
        <a:p>
          <a:r>
            <a:rPr lang="en-US" sz="1400" dirty="0">
              <a:solidFill>
                <a:schemeClr val="tx1"/>
              </a:solidFill>
            </a:rPr>
            <a:t>Not a serious health condition</a:t>
          </a:r>
        </a:p>
      </dgm:t>
    </dgm:pt>
    <dgm:pt modelId="{2BBAB43F-2DBF-4AFE-A421-663ED278076F}" type="parTrans" cxnId="{EEF38EB9-C262-4846-857C-2730E1AE1ABD}">
      <dgm:prSet/>
      <dgm:spPr/>
      <dgm:t>
        <a:bodyPr/>
        <a:lstStyle/>
        <a:p>
          <a:endParaRPr lang="en-US"/>
        </a:p>
      </dgm:t>
    </dgm:pt>
    <dgm:pt modelId="{C258582A-AE2F-4EE2-85FA-C707B4CC65FB}" type="sibTrans" cxnId="{EEF38EB9-C262-4846-857C-2730E1AE1ABD}">
      <dgm:prSet/>
      <dgm:spPr/>
      <dgm:t>
        <a:bodyPr/>
        <a:lstStyle/>
        <a:p>
          <a:endParaRPr lang="en-US"/>
        </a:p>
      </dgm:t>
    </dgm:pt>
    <dgm:pt modelId="{7B6D9DE8-1BD2-4FD7-959D-0925F64C1214}">
      <dgm:prSet phldrT="[Text]" custT="1"/>
      <dgm:spPr/>
      <dgm:t>
        <a:bodyPr/>
        <a:lstStyle/>
        <a:p>
          <a:r>
            <a:rPr lang="en-US" sz="1400" dirty="0"/>
            <a:t>Inpatient Care</a:t>
          </a:r>
        </a:p>
      </dgm:t>
    </dgm:pt>
    <dgm:pt modelId="{D86A1363-F87C-4C74-BC34-6FBEC5AEBC14}" type="parTrans" cxnId="{90BDA431-EE72-4730-BB6C-23207ED6E049}">
      <dgm:prSet/>
      <dgm:spPr/>
      <dgm:t>
        <a:bodyPr/>
        <a:lstStyle/>
        <a:p>
          <a:endParaRPr lang="en-US"/>
        </a:p>
      </dgm:t>
    </dgm:pt>
    <dgm:pt modelId="{6F5DEF4A-9F01-44F1-95FD-03D21259A144}" type="sibTrans" cxnId="{90BDA431-EE72-4730-BB6C-23207ED6E049}">
      <dgm:prSet/>
      <dgm:spPr/>
      <dgm:t>
        <a:bodyPr/>
        <a:lstStyle/>
        <a:p>
          <a:endParaRPr lang="en-US"/>
        </a:p>
      </dgm:t>
    </dgm:pt>
    <dgm:pt modelId="{045F2A46-66BA-4B5E-8C24-CB360B069DF0}">
      <dgm:prSet phldrT="[Text]" custT="1"/>
      <dgm:spPr/>
      <dgm:t>
        <a:bodyPr/>
        <a:lstStyle/>
        <a:p>
          <a:r>
            <a:rPr lang="en-US" sz="1400" dirty="0"/>
            <a:t>Incapacity for more than three days without continuing treatment by a health care provider</a:t>
          </a:r>
        </a:p>
      </dgm:t>
    </dgm:pt>
    <dgm:pt modelId="{7C0F5475-2DC8-415E-A5DB-F7E260670E26}" type="parTrans" cxnId="{0E3DC8F5-126D-4183-8B8E-0E0DEF8230E1}">
      <dgm:prSet/>
      <dgm:spPr/>
      <dgm:t>
        <a:bodyPr/>
        <a:lstStyle/>
        <a:p>
          <a:endParaRPr lang="en-US"/>
        </a:p>
      </dgm:t>
    </dgm:pt>
    <dgm:pt modelId="{10AEDF6B-14BE-4D6C-8C2C-BA9605E05001}" type="sibTrans" cxnId="{0E3DC8F5-126D-4183-8B8E-0E0DEF8230E1}">
      <dgm:prSet/>
      <dgm:spPr/>
      <dgm:t>
        <a:bodyPr/>
        <a:lstStyle/>
        <a:p>
          <a:endParaRPr lang="en-US"/>
        </a:p>
      </dgm:t>
    </dgm:pt>
    <dgm:pt modelId="{E8AA3263-18E9-4EFD-B0A8-2A229FBDB612}">
      <dgm:prSet phldrT="[Text]" custT="1"/>
      <dgm:spPr/>
      <dgm:t>
        <a:bodyPr/>
        <a:lstStyle/>
        <a:p>
          <a:r>
            <a:rPr lang="en-US" sz="1400" dirty="0"/>
            <a:t>Chronic serious health conditions</a:t>
          </a:r>
        </a:p>
      </dgm:t>
    </dgm:pt>
    <dgm:pt modelId="{2A8B4C5F-DA98-426F-A63E-61C79F893B8F}" type="parTrans" cxnId="{0B15A5B8-13B2-4D3B-B21C-182428D9D06E}">
      <dgm:prSet/>
      <dgm:spPr/>
      <dgm:t>
        <a:bodyPr/>
        <a:lstStyle/>
        <a:p>
          <a:endParaRPr lang="en-US"/>
        </a:p>
      </dgm:t>
    </dgm:pt>
    <dgm:pt modelId="{1CD5FDBC-AB98-4098-BD64-573D2BCD7257}" type="sibTrans" cxnId="{0B15A5B8-13B2-4D3B-B21C-182428D9D06E}">
      <dgm:prSet/>
      <dgm:spPr/>
      <dgm:t>
        <a:bodyPr/>
        <a:lstStyle/>
        <a:p>
          <a:endParaRPr lang="en-US"/>
        </a:p>
      </dgm:t>
    </dgm:pt>
    <dgm:pt modelId="{F83DB98F-C74A-4B1A-BB3D-01811488E3F2}">
      <dgm:prSet phldrT="[Text]" custT="1"/>
      <dgm:spPr/>
      <dgm:t>
        <a:bodyPr/>
        <a:lstStyle/>
        <a:p>
          <a:r>
            <a:rPr lang="en-US" sz="1400" dirty="0"/>
            <a:t>Permanent or long-term incapacity, and certain conditions requiring multiple treatments.</a:t>
          </a:r>
        </a:p>
      </dgm:t>
    </dgm:pt>
    <dgm:pt modelId="{4DD7EFE4-979C-44EE-9ED8-FCB7999D47E8}" type="parTrans" cxnId="{B2E314F5-9E90-4CE6-827F-C4DA7B9F0D39}">
      <dgm:prSet/>
      <dgm:spPr/>
      <dgm:t>
        <a:bodyPr/>
        <a:lstStyle/>
        <a:p>
          <a:endParaRPr lang="en-US"/>
        </a:p>
      </dgm:t>
    </dgm:pt>
    <dgm:pt modelId="{A796147E-C7C6-4407-BD99-9B8676F9A5B7}" type="sibTrans" cxnId="{B2E314F5-9E90-4CE6-827F-C4DA7B9F0D39}">
      <dgm:prSet/>
      <dgm:spPr/>
      <dgm:t>
        <a:bodyPr/>
        <a:lstStyle/>
        <a:p>
          <a:endParaRPr lang="en-US"/>
        </a:p>
      </dgm:t>
    </dgm:pt>
    <dgm:pt modelId="{1C33739B-B6B6-4C62-A38E-A5E18393DC7D}">
      <dgm:prSet phldrT="[Text]" custT="1"/>
      <dgm:spPr/>
      <dgm:t>
        <a:bodyPr/>
        <a:lstStyle/>
        <a:p>
          <a:r>
            <a:rPr lang="en-US" sz="1400" dirty="0">
              <a:solidFill>
                <a:schemeClr val="tx1"/>
              </a:solidFill>
            </a:rPr>
            <a:t>Colds and the flu</a:t>
          </a:r>
        </a:p>
      </dgm:t>
    </dgm:pt>
    <dgm:pt modelId="{CA8F650C-BB76-47A8-8E83-324B6B296D3A}" type="parTrans" cxnId="{9ACF4AA0-D909-43B8-95DE-72DC4F8F1FEE}">
      <dgm:prSet/>
      <dgm:spPr/>
      <dgm:t>
        <a:bodyPr/>
        <a:lstStyle/>
        <a:p>
          <a:endParaRPr lang="en-US"/>
        </a:p>
      </dgm:t>
    </dgm:pt>
    <dgm:pt modelId="{5125DC13-FB2B-43E6-BFA3-CC1A92FABA20}" type="sibTrans" cxnId="{9ACF4AA0-D909-43B8-95DE-72DC4F8F1FEE}">
      <dgm:prSet/>
      <dgm:spPr/>
      <dgm:t>
        <a:bodyPr/>
        <a:lstStyle/>
        <a:p>
          <a:endParaRPr lang="en-US"/>
        </a:p>
      </dgm:t>
    </dgm:pt>
    <dgm:pt modelId="{519B7AF9-58D2-4E75-80C1-510DF25C26AA}">
      <dgm:prSet phldrT="[Text]" custT="1"/>
      <dgm:spPr/>
      <dgm:t>
        <a:bodyPr/>
        <a:lstStyle/>
        <a:p>
          <a:r>
            <a:rPr lang="en-US" sz="1400" dirty="0">
              <a:solidFill>
                <a:schemeClr val="tx1"/>
              </a:solidFill>
            </a:rPr>
            <a:t>Earaches</a:t>
          </a:r>
        </a:p>
      </dgm:t>
    </dgm:pt>
    <dgm:pt modelId="{A492BE5A-EA1A-4F43-AA51-47AEB419CAA6}" type="parTrans" cxnId="{846545DA-9A0E-4A10-9A18-7057112A2F21}">
      <dgm:prSet/>
      <dgm:spPr/>
      <dgm:t>
        <a:bodyPr/>
        <a:lstStyle/>
        <a:p>
          <a:endParaRPr lang="en-US"/>
        </a:p>
      </dgm:t>
    </dgm:pt>
    <dgm:pt modelId="{BC782C9E-BEE3-490D-9DC3-E520429DAE9B}" type="sibTrans" cxnId="{846545DA-9A0E-4A10-9A18-7057112A2F21}">
      <dgm:prSet/>
      <dgm:spPr/>
      <dgm:t>
        <a:bodyPr/>
        <a:lstStyle/>
        <a:p>
          <a:endParaRPr lang="en-US"/>
        </a:p>
      </dgm:t>
    </dgm:pt>
    <dgm:pt modelId="{698E04E8-BF01-4B42-8792-9991D80501D4}">
      <dgm:prSet phldrT="[Text]" custT="1"/>
      <dgm:spPr/>
      <dgm:t>
        <a:bodyPr/>
        <a:lstStyle/>
        <a:p>
          <a:r>
            <a:rPr lang="en-US" sz="1400" dirty="0">
              <a:solidFill>
                <a:schemeClr val="tx1"/>
              </a:solidFill>
            </a:rPr>
            <a:t>Upset stomachs and minor ulcers</a:t>
          </a:r>
        </a:p>
      </dgm:t>
    </dgm:pt>
    <dgm:pt modelId="{78DFB912-3915-4A03-8E80-733E909DD887}" type="parTrans" cxnId="{A6ED7CF8-2406-46C7-97E6-E0F12B7B3621}">
      <dgm:prSet/>
      <dgm:spPr/>
      <dgm:t>
        <a:bodyPr/>
        <a:lstStyle/>
        <a:p>
          <a:endParaRPr lang="en-US"/>
        </a:p>
      </dgm:t>
    </dgm:pt>
    <dgm:pt modelId="{0345A770-5AA1-48B1-9796-C1F5C812A582}" type="sibTrans" cxnId="{A6ED7CF8-2406-46C7-97E6-E0F12B7B3621}">
      <dgm:prSet/>
      <dgm:spPr/>
      <dgm:t>
        <a:bodyPr/>
        <a:lstStyle/>
        <a:p>
          <a:endParaRPr lang="en-US"/>
        </a:p>
      </dgm:t>
    </dgm:pt>
    <dgm:pt modelId="{223D8310-0558-4F8A-93C6-D570E0B497DA}">
      <dgm:prSet phldrT="[Text]" custT="1"/>
      <dgm:spPr/>
      <dgm:t>
        <a:bodyPr/>
        <a:lstStyle/>
        <a:p>
          <a:r>
            <a:rPr lang="en-US" sz="1400" dirty="0">
              <a:solidFill>
                <a:schemeClr val="tx1"/>
              </a:solidFill>
            </a:rPr>
            <a:t>Headaches (other than migraines)</a:t>
          </a:r>
        </a:p>
      </dgm:t>
    </dgm:pt>
    <dgm:pt modelId="{682D2B3A-EF11-4132-ACA7-043B800EC34C}" type="parTrans" cxnId="{046FCF7A-50B5-4783-B6F4-9122666FE982}">
      <dgm:prSet/>
      <dgm:spPr/>
      <dgm:t>
        <a:bodyPr/>
        <a:lstStyle/>
        <a:p>
          <a:endParaRPr lang="en-US"/>
        </a:p>
      </dgm:t>
    </dgm:pt>
    <dgm:pt modelId="{3C32AE3E-1DF1-466F-B767-69CA679EBD2D}" type="sibTrans" cxnId="{046FCF7A-50B5-4783-B6F4-9122666FE982}">
      <dgm:prSet/>
      <dgm:spPr/>
      <dgm:t>
        <a:bodyPr/>
        <a:lstStyle/>
        <a:p>
          <a:endParaRPr lang="en-US"/>
        </a:p>
      </dgm:t>
    </dgm:pt>
    <dgm:pt modelId="{F58D48E6-DF3E-427C-8778-2958B802671F}">
      <dgm:prSet phldrT="[Text]" custT="1"/>
      <dgm:spPr/>
      <dgm:t>
        <a:bodyPr/>
        <a:lstStyle/>
        <a:p>
          <a:r>
            <a:rPr lang="en-US" sz="1400" dirty="0">
              <a:solidFill>
                <a:schemeClr val="tx1"/>
              </a:solidFill>
            </a:rPr>
            <a:t>Routine dental or orthodontic problems or periodontal disease</a:t>
          </a:r>
        </a:p>
      </dgm:t>
    </dgm:pt>
    <dgm:pt modelId="{595FAF32-5202-439A-A66B-078C2CF1C887}" type="parTrans" cxnId="{73DE34FC-D268-4733-B1CA-70AF5145A507}">
      <dgm:prSet/>
      <dgm:spPr/>
      <dgm:t>
        <a:bodyPr/>
        <a:lstStyle/>
        <a:p>
          <a:endParaRPr lang="en-US"/>
        </a:p>
      </dgm:t>
    </dgm:pt>
    <dgm:pt modelId="{5CFDADA4-1363-4DB5-9A16-77E91B8E605E}" type="sibTrans" cxnId="{73DE34FC-D268-4733-B1CA-70AF5145A507}">
      <dgm:prSet/>
      <dgm:spPr/>
      <dgm:t>
        <a:bodyPr/>
        <a:lstStyle/>
        <a:p>
          <a:endParaRPr lang="en-US"/>
        </a:p>
      </dgm:t>
    </dgm:pt>
    <dgm:pt modelId="{024867FA-0738-4874-9639-66C4A78D87AC}">
      <dgm:prSet phldrT="[Text]" custT="1"/>
      <dgm:spPr/>
      <dgm:t>
        <a:bodyPr/>
        <a:lstStyle/>
        <a:p>
          <a:r>
            <a:rPr lang="en-US" sz="1400" dirty="0">
              <a:solidFill>
                <a:schemeClr val="tx1"/>
              </a:solidFill>
            </a:rPr>
            <a:t>Cosmetic Treatments, unless complications arise or inpatient care is required</a:t>
          </a:r>
        </a:p>
      </dgm:t>
    </dgm:pt>
    <dgm:pt modelId="{BF22C244-47A9-4F18-BF7E-0DD8A7E857C4}" type="parTrans" cxnId="{4AA4FBF3-3F2B-44E3-BBA0-F2B28C3881EB}">
      <dgm:prSet/>
      <dgm:spPr/>
      <dgm:t>
        <a:bodyPr/>
        <a:lstStyle/>
        <a:p>
          <a:endParaRPr lang="en-US"/>
        </a:p>
      </dgm:t>
    </dgm:pt>
    <dgm:pt modelId="{FD27B930-85ED-4206-8D15-8E57FB2FF597}" type="sibTrans" cxnId="{4AA4FBF3-3F2B-44E3-BBA0-F2B28C3881EB}">
      <dgm:prSet/>
      <dgm:spPr/>
      <dgm:t>
        <a:bodyPr/>
        <a:lstStyle/>
        <a:p>
          <a:endParaRPr lang="en-US"/>
        </a:p>
      </dgm:t>
    </dgm:pt>
    <dgm:pt modelId="{E05E1C33-5FA5-484E-85F7-67E9369AE49B}" type="pres">
      <dgm:prSet presAssocID="{FD29360C-4E01-4395-AE9B-11CC5608AE87}" presName="Name0" presStyleCnt="0">
        <dgm:presLayoutVars>
          <dgm:dir/>
          <dgm:animLvl val="lvl"/>
          <dgm:resizeHandles/>
        </dgm:presLayoutVars>
      </dgm:prSet>
      <dgm:spPr/>
    </dgm:pt>
    <dgm:pt modelId="{6D6616D5-C365-42DB-96A8-FC00918085A9}" type="pres">
      <dgm:prSet presAssocID="{F76666FA-37D4-4D58-8727-5CF8E6D30D8C}" presName="linNode" presStyleCnt="0"/>
      <dgm:spPr/>
    </dgm:pt>
    <dgm:pt modelId="{F5D726A7-E868-4755-933A-9E7CA9324C83}" type="pres">
      <dgm:prSet presAssocID="{F76666FA-37D4-4D58-8727-5CF8E6D30D8C}" presName="parentShp" presStyleLbl="node1" presStyleIdx="0" presStyleCnt="2" custScaleX="60381">
        <dgm:presLayoutVars>
          <dgm:bulletEnabled val="1"/>
        </dgm:presLayoutVars>
      </dgm:prSet>
      <dgm:spPr/>
    </dgm:pt>
    <dgm:pt modelId="{4BFFEB10-F259-4EA3-ADB1-211283470EFF}" type="pres">
      <dgm:prSet presAssocID="{F76666FA-37D4-4D58-8727-5CF8E6D30D8C}" presName="childShp" presStyleLbl="bgAccFollowNode1" presStyleIdx="0" presStyleCnt="2" custScaleX="121060">
        <dgm:presLayoutVars>
          <dgm:bulletEnabled val="1"/>
        </dgm:presLayoutVars>
      </dgm:prSet>
      <dgm:spPr/>
    </dgm:pt>
    <dgm:pt modelId="{8F44C0A3-BB78-4258-BDCC-A58A4F38E438}" type="pres">
      <dgm:prSet presAssocID="{8C6A2B42-94A4-4735-BAE7-79C594D2174F}" presName="spacing" presStyleCnt="0"/>
      <dgm:spPr/>
    </dgm:pt>
    <dgm:pt modelId="{B810DEE5-5912-42B5-926C-924AFCC06233}" type="pres">
      <dgm:prSet presAssocID="{5765618B-0A60-496F-8337-D8D635600551}" presName="linNode" presStyleCnt="0"/>
      <dgm:spPr/>
    </dgm:pt>
    <dgm:pt modelId="{01438741-50AF-4BBC-A89B-E65EF05B4C02}" type="pres">
      <dgm:prSet presAssocID="{5765618B-0A60-496F-8337-D8D635600551}" presName="parentShp" presStyleLbl="node1" presStyleIdx="1" presStyleCnt="2" custScaleX="60381" custLinFactNeighborX="-75" custLinFactNeighborY="1">
        <dgm:presLayoutVars>
          <dgm:bulletEnabled val="1"/>
        </dgm:presLayoutVars>
      </dgm:prSet>
      <dgm:spPr/>
    </dgm:pt>
    <dgm:pt modelId="{9505D89E-E558-4975-8750-CE7256692D08}" type="pres">
      <dgm:prSet presAssocID="{5765618B-0A60-496F-8337-D8D635600551}" presName="childShp" presStyleLbl="bgAccFollowNode1" presStyleIdx="1" presStyleCnt="2" custScaleX="121060">
        <dgm:presLayoutVars>
          <dgm:bulletEnabled val="1"/>
        </dgm:presLayoutVars>
      </dgm:prSet>
      <dgm:spPr/>
    </dgm:pt>
  </dgm:ptLst>
  <dgm:cxnLst>
    <dgm:cxn modelId="{F7ECF308-47E7-413E-A11F-C697B5DE9A05}" type="presOf" srcId="{7B6D9DE8-1BD2-4FD7-959D-0925F64C1214}" destId="{4BFFEB10-F259-4EA3-ADB1-211283470EFF}" srcOrd="0" destOrd="1" presId="urn:microsoft.com/office/officeart/2005/8/layout/vList6"/>
    <dgm:cxn modelId="{F74C720A-ECAC-422B-B7A9-9C5D465926B5}" type="presOf" srcId="{F83DB98F-C74A-4B1A-BB3D-01811488E3F2}" destId="{4BFFEB10-F259-4EA3-ADB1-211283470EFF}" srcOrd="0" destOrd="4" presId="urn:microsoft.com/office/officeart/2005/8/layout/vList6"/>
    <dgm:cxn modelId="{7D106D22-2D5A-475C-9058-596628031D65}" type="presOf" srcId="{1C33739B-B6B6-4C62-A38E-A5E18393DC7D}" destId="{9505D89E-E558-4975-8750-CE7256692D08}" srcOrd="0" destOrd="1" presId="urn:microsoft.com/office/officeart/2005/8/layout/vList6"/>
    <dgm:cxn modelId="{90BDA431-EE72-4730-BB6C-23207ED6E049}" srcId="{76D7593C-3924-4FEB-AE35-F3FBA95EFCEB}" destId="{7B6D9DE8-1BD2-4FD7-959D-0925F64C1214}" srcOrd="0" destOrd="0" parTransId="{D86A1363-F87C-4C74-BC34-6FBEC5AEBC14}" sibTransId="{6F5DEF4A-9F01-44F1-95FD-03D21259A144}"/>
    <dgm:cxn modelId="{640D0D3B-3166-4E43-A918-E955087194CF}" type="presOf" srcId="{045F2A46-66BA-4B5E-8C24-CB360B069DF0}" destId="{4BFFEB10-F259-4EA3-ADB1-211283470EFF}" srcOrd="0" destOrd="2" presId="urn:microsoft.com/office/officeart/2005/8/layout/vList6"/>
    <dgm:cxn modelId="{DA61B04A-9D2E-4CD1-996C-F8367973E885}" type="presOf" srcId="{024867FA-0738-4874-9639-66C4A78D87AC}" destId="{9505D89E-E558-4975-8750-CE7256692D08}" srcOrd="0" destOrd="6" presId="urn:microsoft.com/office/officeart/2005/8/layout/vList6"/>
    <dgm:cxn modelId="{DF46114F-F363-4EAD-A73C-EAA0A790D66C}" type="presOf" srcId="{F76666FA-37D4-4D58-8727-5CF8E6D30D8C}" destId="{F5D726A7-E868-4755-933A-9E7CA9324C83}" srcOrd="0" destOrd="0" presId="urn:microsoft.com/office/officeart/2005/8/layout/vList6"/>
    <dgm:cxn modelId="{2C72E151-5B3B-4B3C-A6B9-85124C960717}" type="presOf" srcId="{76D7593C-3924-4FEB-AE35-F3FBA95EFCEB}" destId="{4BFFEB10-F259-4EA3-ADB1-211283470EFF}" srcOrd="0" destOrd="0" presId="urn:microsoft.com/office/officeart/2005/8/layout/vList6"/>
    <dgm:cxn modelId="{C5CD6C56-3AAB-4767-8235-4397D559C67A}" srcId="{F76666FA-37D4-4D58-8727-5CF8E6D30D8C}" destId="{7197B5DE-EE3B-4020-AA32-170F87C1B0B1}" srcOrd="1" destOrd="0" parTransId="{DC582CF2-3F7F-4EF2-9772-7A4A3EC43758}" sibTransId="{E67D1287-02EE-4809-A349-DDA58D6B6D65}"/>
    <dgm:cxn modelId="{E1C2B65A-E279-4860-A88D-0DADF223F30C}" type="presOf" srcId="{E8AA3263-18E9-4EFD-B0A8-2A229FBDB612}" destId="{4BFFEB10-F259-4EA3-ADB1-211283470EFF}" srcOrd="0" destOrd="3" presId="urn:microsoft.com/office/officeart/2005/8/layout/vList6"/>
    <dgm:cxn modelId="{046FCF7A-50B5-4783-B6F4-9122666FE982}" srcId="{FE7A6E31-4134-4C2E-B34D-25EAC9D32D32}" destId="{223D8310-0558-4F8A-93C6-D570E0B497DA}" srcOrd="3" destOrd="0" parTransId="{682D2B3A-EF11-4132-ACA7-043B800EC34C}" sibTransId="{3C32AE3E-1DF1-466F-B767-69CA679EBD2D}"/>
    <dgm:cxn modelId="{826F7481-24C8-4637-81A0-E5D996E37ED0}" type="presOf" srcId="{5765618B-0A60-496F-8337-D8D635600551}" destId="{01438741-50AF-4BBC-A89B-E65EF05B4C02}" srcOrd="0" destOrd="0" presId="urn:microsoft.com/office/officeart/2005/8/layout/vList6"/>
    <dgm:cxn modelId="{522F6C87-F557-46AF-AEC1-B1BF134FBB06}" srcId="{F76666FA-37D4-4D58-8727-5CF8E6D30D8C}" destId="{76D7593C-3924-4FEB-AE35-F3FBA95EFCEB}" srcOrd="0" destOrd="0" parTransId="{0E8AE05D-B703-4D28-9C9F-6B69A4F7CB0D}" sibTransId="{ABE72013-6EC9-42DB-9C9A-779E5B10ADFA}"/>
    <dgm:cxn modelId="{3B14C298-0A95-4AF7-897F-0C1D031935A6}" type="presOf" srcId="{F58D48E6-DF3E-427C-8778-2958B802671F}" destId="{9505D89E-E558-4975-8750-CE7256692D08}" srcOrd="0" destOrd="5" presId="urn:microsoft.com/office/officeart/2005/8/layout/vList6"/>
    <dgm:cxn modelId="{0E0CF398-42E2-4549-AA83-F3D6742FFAF5}" type="presOf" srcId="{7197B5DE-EE3B-4020-AA32-170F87C1B0B1}" destId="{4BFFEB10-F259-4EA3-ADB1-211283470EFF}" srcOrd="0" destOrd="5" presId="urn:microsoft.com/office/officeart/2005/8/layout/vList6"/>
    <dgm:cxn modelId="{9ACF4AA0-D909-43B8-95DE-72DC4F8F1FEE}" srcId="{FE7A6E31-4134-4C2E-B34D-25EAC9D32D32}" destId="{1C33739B-B6B6-4C62-A38E-A5E18393DC7D}" srcOrd="0" destOrd="0" parTransId="{CA8F650C-BB76-47A8-8E83-324B6B296D3A}" sibTransId="{5125DC13-FB2B-43E6-BFA3-CC1A92FABA20}"/>
    <dgm:cxn modelId="{B4436CA1-CA52-4D50-8855-D76E789D4898}" type="presOf" srcId="{FE7A6E31-4134-4C2E-B34D-25EAC9D32D32}" destId="{9505D89E-E558-4975-8750-CE7256692D08}" srcOrd="0" destOrd="0" presId="urn:microsoft.com/office/officeart/2005/8/layout/vList6"/>
    <dgm:cxn modelId="{626099A4-CFBB-4DDC-B121-C994BD47D2E1}" srcId="{FD29360C-4E01-4395-AE9B-11CC5608AE87}" destId="{5765618B-0A60-496F-8337-D8D635600551}" srcOrd="1" destOrd="0" parTransId="{D9059CF8-6441-4A76-A9A7-E9D7AE7498FC}" sibTransId="{BCC3341E-643E-4E23-8A1D-61926B5906E3}"/>
    <dgm:cxn modelId="{0B15A5B8-13B2-4D3B-B21C-182428D9D06E}" srcId="{76D7593C-3924-4FEB-AE35-F3FBA95EFCEB}" destId="{E8AA3263-18E9-4EFD-B0A8-2A229FBDB612}" srcOrd="2" destOrd="0" parTransId="{2A8B4C5F-DA98-426F-A63E-61C79F893B8F}" sibTransId="{1CD5FDBC-AB98-4098-BD64-573D2BCD7257}"/>
    <dgm:cxn modelId="{EEF38EB9-C262-4846-857C-2730E1AE1ABD}" srcId="{5765618B-0A60-496F-8337-D8D635600551}" destId="{FE7A6E31-4134-4C2E-B34D-25EAC9D32D32}" srcOrd="0" destOrd="0" parTransId="{2BBAB43F-2DBF-4AFE-A421-663ED278076F}" sibTransId="{C258582A-AE2F-4EE2-85FA-C707B4CC65FB}"/>
    <dgm:cxn modelId="{89EF5AC3-30DF-4ABA-932C-FC54A292AED7}" type="presOf" srcId="{223D8310-0558-4F8A-93C6-D570E0B497DA}" destId="{9505D89E-E558-4975-8750-CE7256692D08}" srcOrd="0" destOrd="4" presId="urn:microsoft.com/office/officeart/2005/8/layout/vList6"/>
    <dgm:cxn modelId="{2243FFCF-BDDB-4F99-B86F-26FE96AEB712}" type="presOf" srcId="{519B7AF9-58D2-4E75-80C1-510DF25C26AA}" destId="{9505D89E-E558-4975-8750-CE7256692D08}" srcOrd="0" destOrd="2" presId="urn:microsoft.com/office/officeart/2005/8/layout/vList6"/>
    <dgm:cxn modelId="{C802ACD8-1540-4E13-B20B-908EEA00A178}" srcId="{FD29360C-4E01-4395-AE9B-11CC5608AE87}" destId="{F76666FA-37D4-4D58-8727-5CF8E6D30D8C}" srcOrd="0" destOrd="0" parTransId="{4E16A5EB-CB53-4ACA-B4C0-4DB1D11DCEBC}" sibTransId="{8C6A2B42-94A4-4735-BAE7-79C594D2174F}"/>
    <dgm:cxn modelId="{99A49ED9-7ACA-403A-982F-E69B868ECE82}" type="presOf" srcId="{698E04E8-BF01-4B42-8792-9991D80501D4}" destId="{9505D89E-E558-4975-8750-CE7256692D08}" srcOrd="0" destOrd="3" presId="urn:microsoft.com/office/officeart/2005/8/layout/vList6"/>
    <dgm:cxn modelId="{846545DA-9A0E-4A10-9A18-7057112A2F21}" srcId="{FE7A6E31-4134-4C2E-B34D-25EAC9D32D32}" destId="{519B7AF9-58D2-4E75-80C1-510DF25C26AA}" srcOrd="1" destOrd="0" parTransId="{A492BE5A-EA1A-4F43-AA51-47AEB419CAA6}" sibTransId="{BC782C9E-BEE3-490D-9DC3-E520429DAE9B}"/>
    <dgm:cxn modelId="{D9FDF4DE-3F32-4668-9650-FBF3412AC0E3}" type="presOf" srcId="{FD29360C-4E01-4395-AE9B-11CC5608AE87}" destId="{E05E1C33-5FA5-484E-85F7-67E9369AE49B}" srcOrd="0" destOrd="0" presId="urn:microsoft.com/office/officeart/2005/8/layout/vList6"/>
    <dgm:cxn modelId="{4AA4FBF3-3F2B-44E3-BBA0-F2B28C3881EB}" srcId="{FE7A6E31-4134-4C2E-B34D-25EAC9D32D32}" destId="{024867FA-0738-4874-9639-66C4A78D87AC}" srcOrd="5" destOrd="0" parTransId="{BF22C244-47A9-4F18-BF7E-0DD8A7E857C4}" sibTransId="{FD27B930-85ED-4206-8D15-8E57FB2FF597}"/>
    <dgm:cxn modelId="{B2E314F5-9E90-4CE6-827F-C4DA7B9F0D39}" srcId="{76D7593C-3924-4FEB-AE35-F3FBA95EFCEB}" destId="{F83DB98F-C74A-4B1A-BB3D-01811488E3F2}" srcOrd="3" destOrd="0" parTransId="{4DD7EFE4-979C-44EE-9ED8-FCB7999D47E8}" sibTransId="{A796147E-C7C6-4407-BD99-9B8676F9A5B7}"/>
    <dgm:cxn modelId="{0E3DC8F5-126D-4183-8B8E-0E0DEF8230E1}" srcId="{76D7593C-3924-4FEB-AE35-F3FBA95EFCEB}" destId="{045F2A46-66BA-4B5E-8C24-CB360B069DF0}" srcOrd="1" destOrd="0" parTransId="{7C0F5475-2DC8-415E-A5DB-F7E260670E26}" sibTransId="{10AEDF6B-14BE-4D6C-8C2C-BA9605E05001}"/>
    <dgm:cxn modelId="{A6ED7CF8-2406-46C7-97E6-E0F12B7B3621}" srcId="{FE7A6E31-4134-4C2E-B34D-25EAC9D32D32}" destId="{698E04E8-BF01-4B42-8792-9991D80501D4}" srcOrd="2" destOrd="0" parTransId="{78DFB912-3915-4A03-8E80-733E909DD887}" sibTransId="{0345A770-5AA1-48B1-9796-C1F5C812A582}"/>
    <dgm:cxn modelId="{73DE34FC-D268-4733-B1CA-70AF5145A507}" srcId="{FE7A6E31-4134-4C2E-B34D-25EAC9D32D32}" destId="{F58D48E6-DF3E-427C-8778-2958B802671F}" srcOrd="4" destOrd="0" parTransId="{595FAF32-5202-439A-A66B-078C2CF1C887}" sibTransId="{5CFDADA4-1363-4DB5-9A16-77E91B8E605E}"/>
    <dgm:cxn modelId="{041BF7E4-47C6-4C85-AD29-A2330968D501}" type="presParOf" srcId="{E05E1C33-5FA5-484E-85F7-67E9369AE49B}" destId="{6D6616D5-C365-42DB-96A8-FC00918085A9}" srcOrd="0" destOrd="0" presId="urn:microsoft.com/office/officeart/2005/8/layout/vList6"/>
    <dgm:cxn modelId="{BD3951C0-22DF-468A-8D07-F7AE22EF36B9}" type="presParOf" srcId="{6D6616D5-C365-42DB-96A8-FC00918085A9}" destId="{F5D726A7-E868-4755-933A-9E7CA9324C83}" srcOrd="0" destOrd="0" presId="urn:microsoft.com/office/officeart/2005/8/layout/vList6"/>
    <dgm:cxn modelId="{B9E55290-9ADF-4AC5-A138-4129A54E0443}" type="presParOf" srcId="{6D6616D5-C365-42DB-96A8-FC00918085A9}" destId="{4BFFEB10-F259-4EA3-ADB1-211283470EFF}" srcOrd="1" destOrd="0" presId="urn:microsoft.com/office/officeart/2005/8/layout/vList6"/>
    <dgm:cxn modelId="{CFF2ABE8-26A4-4C8B-85AB-E84227ECF87F}" type="presParOf" srcId="{E05E1C33-5FA5-484E-85F7-67E9369AE49B}" destId="{8F44C0A3-BB78-4258-BDCC-A58A4F38E438}" srcOrd="1" destOrd="0" presId="urn:microsoft.com/office/officeart/2005/8/layout/vList6"/>
    <dgm:cxn modelId="{E57C5964-F71A-4DE7-BD0C-16B60184C237}" type="presParOf" srcId="{E05E1C33-5FA5-484E-85F7-67E9369AE49B}" destId="{B810DEE5-5912-42B5-926C-924AFCC06233}" srcOrd="2" destOrd="0" presId="urn:microsoft.com/office/officeart/2005/8/layout/vList6"/>
    <dgm:cxn modelId="{380380AC-08E4-458A-A1E2-F11C740E769A}" type="presParOf" srcId="{B810DEE5-5912-42B5-926C-924AFCC06233}" destId="{01438741-50AF-4BBC-A89B-E65EF05B4C02}" srcOrd="0" destOrd="0" presId="urn:microsoft.com/office/officeart/2005/8/layout/vList6"/>
    <dgm:cxn modelId="{81595A6A-9046-451B-9860-A01B7F768433}" type="presParOf" srcId="{B810DEE5-5912-42B5-926C-924AFCC06233}" destId="{9505D89E-E558-4975-8750-CE7256692D0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DE814-4782-4050-942A-7549357C4FED}" type="doc">
      <dgm:prSet loTypeId="urn:microsoft.com/office/officeart/2005/8/layout/hProcess11" loCatId="process" qsTypeId="urn:microsoft.com/office/officeart/2005/8/quickstyle/simple1" qsCatId="simple" csTypeId="urn:microsoft.com/office/officeart/2005/8/colors/accent1_2" csCatId="accent1" phldr="1"/>
      <dgm:spPr/>
    </dgm:pt>
    <dgm:pt modelId="{D793EB94-8FD3-4D83-86F0-72FB258A744F}">
      <dgm:prSet phldrT="[Text]" custT="1"/>
      <dgm:spPr/>
      <dgm:t>
        <a:bodyPr/>
        <a:lstStyle/>
        <a:p>
          <a:r>
            <a:rPr lang="en-US" sz="1400" dirty="0"/>
            <a:t>Employee requests a leave of absence..</a:t>
          </a:r>
        </a:p>
      </dgm:t>
    </dgm:pt>
    <dgm:pt modelId="{5BE35FA0-E906-47B3-9DDC-988AAA4BE591}" type="parTrans" cxnId="{2E79BE21-BA3C-4AE3-B1FC-7B61419C5DE1}">
      <dgm:prSet/>
      <dgm:spPr/>
      <dgm:t>
        <a:bodyPr/>
        <a:lstStyle/>
        <a:p>
          <a:endParaRPr lang="en-US" sz="1200"/>
        </a:p>
      </dgm:t>
    </dgm:pt>
    <dgm:pt modelId="{0B760C87-DBE6-4278-92C4-49EAE702C0FF}" type="sibTrans" cxnId="{2E79BE21-BA3C-4AE3-B1FC-7B61419C5DE1}">
      <dgm:prSet/>
      <dgm:spPr/>
      <dgm:t>
        <a:bodyPr/>
        <a:lstStyle/>
        <a:p>
          <a:endParaRPr lang="en-US" sz="1200"/>
        </a:p>
      </dgm:t>
    </dgm:pt>
    <dgm:pt modelId="{5BD3BA9C-12BA-4AC7-92E3-34E22D392D91}">
      <dgm:prSet phldrT="[Text]" custT="1"/>
      <dgm:spPr/>
      <dgm:t>
        <a:bodyPr/>
        <a:lstStyle/>
        <a:p>
          <a:r>
            <a:rPr lang="en-US" sz="1400" dirty="0">
              <a:solidFill>
                <a:schemeClr val="tx1"/>
              </a:solidFill>
            </a:rPr>
            <a:t>Consideration and decision of whether the employee is eligible for leave is made.  Absence acknowledgement is mailed and emailed to the employee.</a:t>
          </a:r>
          <a:r>
            <a:rPr lang="en-US" sz="1400" dirty="0"/>
            <a:t> An email notification is sent to </a:t>
          </a:r>
          <a:r>
            <a:rPr lang="en-US" sz="1400"/>
            <a:t>ARUP Labs </a:t>
          </a:r>
          <a:r>
            <a:rPr lang="en-US" sz="1400" dirty="0"/>
            <a:t>to provide notice of absence request.</a:t>
          </a:r>
        </a:p>
      </dgm:t>
    </dgm:pt>
    <dgm:pt modelId="{7EDE6C97-5281-46C4-969E-FB45A3C22BAD}" type="parTrans" cxnId="{3576660D-F59D-4BC0-91EF-D0E31992917B}">
      <dgm:prSet/>
      <dgm:spPr/>
      <dgm:t>
        <a:bodyPr/>
        <a:lstStyle/>
        <a:p>
          <a:endParaRPr lang="en-US" sz="1200"/>
        </a:p>
      </dgm:t>
    </dgm:pt>
    <dgm:pt modelId="{7A2662C1-1F72-46DB-BEA9-F4471A36F932}" type="sibTrans" cxnId="{3576660D-F59D-4BC0-91EF-D0E31992917B}">
      <dgm:prSet/>
      <dgm:spPr/>
      <dgm:t>
        <a:bodyPr/>
        <a:lstStyle/>
        <a:p>
          <a:endParaRPr lang="en-US" sz="1200"/>
        </a:p>
      </dgm:t>
    </dgm:pt>
    <dgm:pt modelId="{44A95444-AA9B-4FA0-A3A7-D5BF79DA742F}">
      <dgm:prSet phldrT="[Text]" custT="1"/>
      <dgm:spPr/>
      <dgm:t>
        <a:bodyPr/>
        <a:lstStyle/>
        <a:p>
          <a:r>
            <a:rPr lang="en-US" sz="1400" dirty="0"/>
            <a:t>If a completed certification has not been returned, a reminder will be sent to the employee.</a:t>
          </a:r>
        </a:p>
      </dgm:t>
    </dgm:pt>
    <dgm:pt modelId="{0D65BE70-25EE-4B1A-BBDD-1E4DA9657CFC}" type="parTrans" cxnId="{96052780-B765-4B18-BCC7-FF085E363D01}">
      <dgm:prSet/>
      <dgm:spPr/>
      <dgm:t>
        <a:bodyPr/>
        <a:lstStyle/>
        <a:p>
          <a:endParaRPr lang="en-US" sz="1200"/>
        </a:p>
      </dgm:t>
    </dgm:pt>
    <dgm:pt modelId="{9F15C1A5-AE31-4594-85AD-4528E021949F}" type="sibTrans" cxnId="{96052780-B765-4B18-BCC7-FF085E363D01}">
      <dgm:prSet/>
      <dgm:spPr/>
      <dgm:t>
        <a:bodyPr/>
        <a:lstStyle/>
        <a:p>
          <a:endParaRPr lang="en-US" sz="1200"/>
        </a:p>
      </dgm:t>
    </dgm:pt>
    <dgm:pt modelId="{1E16DF08-A458-4588-9338-CC7B6D3CFD43}">
      <dgm:prSet phldrT="[Text]" custT="1"/>
      <dgm:spPr/>
      <dgm:t>
        <a:bodyPr/>
        <a:lstStyle/>
        <a:p>
          <a:r>
            <a:rPr lang="en-US" sz="1400" dirty="0"/>
            <a:t>A determination will be rendered based on the certification or the incomplete process will be initiated.  </a:t>
          </a:r>
        </a:p>
      </dgm:t>
    </dgm:pt>
    <dgm:pt modelId="{AFE69281-236C-4DBD-9FB2-B268E5562300}" type="parTrans" cxnId="{4B9E63C2-1E0F-4D05-A6D0-25A79DA47D15}">
      <dgm:prSet/>
      <dgm:spPr/>
      <dgm:t>
        <a:bodyPr/>
        <a:lstStyle/>
        <a:p>
          <a:endParaRPr lang="en-US"/>
        </a:p>
      </dgm:t>
    </dgm:pt>
    <dgm:pt modelId="{75A43B74-A746-4370-9100-97CD4F60A371}" type="sibTrans" cxnId="{4B9E63C2-1E0F-4D05-A6D0-25A79DA47D15}">
      <dgm:prSet/>
      <dgm:spPr/>
      <dgm:t>
        <a:bodyPr/>
        <a:lstStyle/>
        <a:p>
          <a:endParaRPr lang="en-US"/>
        </a:p>
      </dgm:t>
    </dgm:pt>
    <dgm:pt modelId="{35E8BE3C-42DF-43F9-9123-EC52BE6C27E5}">
      <dgm:prSet phldrT="[Text]" custT="1"/>
      <dgm:spPr/>
      <dgm:t>
        <a:bodyPr/>
        <a:lstStyle/>
        <a:p>
          <a:r>
            <a:rPr lang="en-US" sz="1400" dirty="0"/>
            <a:t>Completed certification must be returned to Lincoln Financial Group.</a:t>
          </a:r>
        </a:p>
      </dgm:t>
    </dgm:pt>
    <dgm:pt modelId="{5A531230-C45E-418D-9BC6-FC3858E29358}" type="parTrans" cxnId="{75F03FD8-135A-4593-AD8C-29B40A7FAF2F}">
      <dgm:prSet/>
      <dgm:spPr/>
      <dgm:t>
        <a:bodyPr/>
        <a:lstStyle/>
        <a:p>
          <a:endParaRPr lang="en-US"/>
        </a:p>
      </dgm:t>
    </dgm:pt>
    <dgm:pt modelId="{291DEDB6-FF58-4D09-B759-3DA13341C31E}" type="sibTrans" cxnId="{75F03FD8-135A-4593-AD8C-29B40A7FAF2F}">
      <dgm:prSet/>
      <dgm:spPr/>
      <dgm:t>
        <a:bodyPr/>
        <a:lstStyle/>
        <a:p>
          <a:endParaRPr lang="en-US"/>
        </a:p>
      </dgm:t>
    </dgm:pt>
    <dgm:pt modelId="{2993B35B-E7C6-44B2-9D06-964F827EE75C}" type="pres">
      <dgm:prSet presAssocID="{E7CDE814-4782-4050-942A-7549357C4FED}" presName="Name0" presStyleCnt="0">
        <dgm:presLayoutVars>
          <dgm:dir/>
          <dgm:resizeHandles val="exact"/>
        </dgm:presLayoutVars>
      </dgm:prSet>
      <dgm:spPr/>
    </dgm:pt>
    <dgm:pt modelId="{DD8AB693-486F-405A-825F-D5EC5FE4665E}" type="pres">
      <dgm:prSet presAssocID="{E7CDE814-4782-4050-942A-7549357C4FED}" presName="arrow" presStyleLbl="bgShp" presStyleIdx="0" presStyleCnt="1"/>
      <dgm:spPr>
        <a:solidFill>
          <a:srgbClr val="98002E"/>
        </a:solidFill>
      </dgm:spPr>
    </dgm:pt>
    <dgm:pt modelId="{85EC90EC-198E-44F9-BA60-86A0A6EF60D4}" type="pres">
      <dgm:prSet presAssocID="{E7CDE814-4782-4050-942A-7549357C4FED}" presName="points" presStyleCnt="0"/>
      <dgm:spPr/>
    </dgm:pt>
    <dgm:pt modelId="{30795A97-6911-4AFF-B8F2-04C6499F0DBE}" type="pres">
      <dgm:prSet presAssocID="{D793EB94-8FD3-4D83-86F0-72FB258A744F}" presName="compositeA" presStyleCnt="0"/>
      <dgm:spPr/>
    </dgm:pt>
    <dgm:pt modelId="{DD6F760B-C643-4168-A7FA-C5451704330B}" type="pres">
      <dgm:prSet presAssocID="{D793EB94-8FD3-4D83-86F0-72FB258A744F}" presName="textA" presStyleLbl="revTx" presStyleIdx="0" presStyleCnt="5">
        <dgm:presLayoutVars>
          <dgm:bulletEnabled val="1"/>
        </dgm:presLayoutVars>
      </dgm:prSet>
      <dgm:spPr/>
    </dgm:pt>
    <dgm:pt modelId="{E7A6CF8B-6308-4B3F-8739-B9128DF67741}" type="pres">
      <dgm:prSet presAssocID="{D793EB94-8FD3-4D83-86F0-72FB258A744F}" presName="circleA" presStyleLbl="node1" presStyleIdx="0" presStyleCnt="5"/>
      <dgm:spPr/>
    </dgm:pt>
    <dgm:pt modelId="{80DA63A8-6F50-4D6C-9E8B-42C4213F2252}" type="pres">
      <dgm:prSet presAssocID="{D793EB94-8FD3-4D83-86F0-72FB258A744F}" presName="spaceA" presStyleCnt="0"/>
      <dgm:spPr/>
    </dgm:pt>
    <dgm:pt modelId="{D023F580-D292-4057-A74F-C00BABBCD351}" type="pres">
      <dgm:prSet presAssocID="{0B760C87-DBE6-4278-92C4-49EAE702C0FF}" presName="space" presStyleCnt="0"/>
      <dgm:spPr/>
    </dgm:pt>
    <dgm:pt modelId="{0302F75A-7922-4114-A343-12856F94EFBE}" type="pres">
      <dgm:prSet presAssocID="{5BD3BA9C-12BA-4AC7-92E3-34E22D392D91}" presName="compositeB" presStyleCnt="0"/>
      <dgm:spPr/>
    </dgm:pt>
    <dgm:pt modelId="{487084B9-1F66-431B-8B5F-7C0CF79E60A1}" type="pres">
      <dgm:prSet presAssocID="{5BD3BA9C-12BA-4AC7-92E3-34E22D392D91}" presName="textB" presStyleLbl="revTx" presStyleIdx="1" presStyleCnt="5" custScaleX="158114">
        <dgm:presLayoutVars>
          <dgm:bulletEnabled val="1"/>
        </dgm:presLayoutVars>
      </dgm:prSet>
      <dgm:spPr/>
    </dgm:pt>
    <dgm:pt modelId="{92675050-41B2-4AD7-A56A-FD09FCF253A1}" type="pres">
      <dgm:prSet presAssocID="{5BD3BA9C-12BA-4AC7-92E3-34E22D392D91}" presName="circleB" presStyleLbl="node1" presStyleIdx="1" presStyleCnt="5"/>
      <dgm:spPr/>
    </dgm:pt>
    <dgm:pt modelId="{5760B5F5-939D-4E11-828B-0F386A79DDCE}" type="pres">
      <dgm:prSet presAssocID="{5BD3BA9C-12BA-4AC7-92E3-34E22D392D91}" presName="spaceB" presStyleCnt="0"/>
      <dgm:spPr/>
    </dgm:pt>
    <dgm:pt modelId="{99CEA697-816F-4CC0-B62F-0C7CA6CA39B3}" type="pres">
      <dgm:prSet presAssocID="{7A2662C1-1F72-46DB-BEA9-F4471A36F932}" presName="space" presStyleCnt="0"/>
      <dgm:spPr/>
    </dgm:pt>
    <dgm:pt modelId="{692385AA-DEE2-4099-B743-E1D92A60F336}" type="pres">
      <dgm:prSet presAssocID="{44A95444-AA9B-4FA0-A3A7-D5BF79DA742F}" presName="compositeA" presStyleCnt="0"/>
      <dgm:spPr/>
    </dgm:pt>
    <dgm:pt modelId="{606631B0-F286-41A4-861D-8C298E08DCC2}" type="pres">
      <dgm:prSet presAssocID="{44A95444-AA9B-4FA0-A3A7-D5BF79DA742F}" presName="textA" presStyleLbl="revTx" presStyleIdx="2" presStyleCnt="5">
        <dgm:presLayoutVars>
          <dgm:bulletEnabled val="1"/>
        </dgm:presLayoutVars>
      </dgm:prSet>
      <dgm:spPr/>
    </dgm:pt>
    <dgm:pt modelId="{BF2CD847-056C-4F19-8170-F5E0799E9E36}" type="pres">
      <dgm:prSet presAssocID="{44A95444-AA9B-4FA0-A3A7-D5BF79DA742F}" presName="circleA" presStyleLbl="node1" presStyleIdx="2" presStyleCnt="5"/>
      <dgm:spPr/>
    </dgm:pt>
    <dgm:pt modelId="{23A8BBD8-6A76-48C5-A31F-72C7E72ECA33}" type="pres">
      <dgm:prSet presAssocID="{44A95444-AA9B-4FA0-A3A7-D5BF79DA742F}" presName="spaceA" presStyleCnt="0"/>
      <dgm:spPr/>
    </dgm:pt>
    <dgm:pt modelId="{F83B0D7F-0482-4C7F-9BA4-DBBFD8AAE65F}" type="pres">
      <dgm:prSet presAssocID="{9F15C1A5-AE31-4594-85AD-4528E021949F}" presName="space" presStyleCnt="0"/>
      <dgm:spPr/>
    </dgm:pt>
    <dgm:pt modelId="{3A887070-82EF-4801-9A39-716092106645}" type="pres">
      <dgm:prSet presAssocID="{35E8BE3C-42DF-43F9-9123-EC52BE6C27E5}" presName="compositeB" presStyleCnt="0"/>
      <dgm:spPr/>
    </dgm:pt>
    <dgm:pt modelId="{582F2C86-C3F6-4FC4-9C12-2783575BBC69}" type="pres">
      <dgm:prSet presAssocID="{35E8BE3C-42DF-43F9-9123-EC52BE6C27E5}" presName="textB" presStyleLbl="revTx" presStyleIdx="3" presStyleCnt="5">
        <dgm:presLayoutVars>
          <dgm:bulletEnabled val="1"/>
        </dgm:presLayoutVars>
      </dgm:prSet>
      <dgm:spPr/>
    </dgm:pt>
    <dgm:pt modelId="{4D3321FD-2C0E-4692-9C8D-E51E5B966BCB}" type="pres">
      <dgm:prSet presAssocID="{35E8BE3C-42DF-43F9-9123-EC52BE6C27E5}" presName="circleB" presStyleLbl="node1" presStyleIdx="3" presStyleCnt="5"/>
      <dgm:spPr/>
    </dgm:pt>
    <dgm:pt modelId="{D89BE8D1-C6E8-4107-970A-762BB8983707}" type="pres">
      <dgm:prSet presAssocID="{35E8BE3C-42DF-43F9-9123-EC52BE6C27E5}" presName="spaceB" presStyleCnt="0"/>
      <dgm:spPr/>
    </dgm:pt>
    <dgm:pt modelId="{34132656-B0A3-4C5A-AE1A-537D01A98A3E}" type="pres">
      <dgm:prSet presAssocID="{291DEDB6-FF58-4D09-B759-3DA13341C31E}" presName="space" presStyleCnt="0"/>
      <dgm:spPr/>
    </dgm:pt>
    <dgm:pt modelId="{A1AA67A8-2FE4-4071-B3A3-90BF26FCC0D0}" type="pres">
      <dgm:prSet presAssocID="{1E16DF08-A458-4588-9338-CC7B6D3CFD43}" presName="compositeA" presStyleCnt="0"/>
      <dgm:spPr/>
    </dgm:pt>
    <dgm:pt modelId="{B093E8CF-89A5-4B10-B60A-5FC457EAAD2C}" type="pres">
      <dgm:prSet presAssocID="{1E16DF08-A458-4588-9338-CC7B6D3CFD43}" presName="textA" presStyleLbl="revTx" presStyleIdx="4" presStyleCnt="5" custScaleX="100396">
        <dgm:presLayoutVars>
          <dgm:bulletEnabled val="1"/>
        </dgm:presLayoutVars>
      </dgm:prSet>
      <dgm:spPr/>
    </dgm:pt>
    <dgm:pt modelId="{95089603-1E47-4925-B9C4-32F26B917AD8}" type="pres">
      <dgm:prSet presAssocID="{1E16DF08-A458-4588-9338-CC7B6D3CFD43}" presName="circleA" presStyleLbl="node1" presStyleIdx="4" presStyleCnt="5"/>
      <dgm:spPr/>
    </dgm:pt>
    <dgm:pt modelId="{42F0CBFB-18B5-445A-BE80-117FE9A22B53}" type="pres">
      <dgm:prSet presAssocID="{1E16DF08-A458-4588-9338-CC7B6D3CFD43}" presName="spaceA" presStyleCnt="0"/>
      <dgm:spPr/>
    </dgm:pt>
  </dgm:ptLst>
  <dgm:cxnLst>
    <dgm:cxn modelId="{3576660D-F59D-4BC0-91EF-D0E31992917B}" srcId="{E7CDE814-4782-4050-942A-7549357C4FED}" destId="{5BD3BA9C-12BA-4AC7-92E3-34E22D392D91}" srcOrd="1" destOrd="0" parTransId="{7EDE6C97-5281-46C4-969E-FB45A3C22BAD}" sibTransId="{7A2662C1-1F72-46DB-BEA9-F4471A36F932}"/>
    <dgm:cxn modelId="{461C1721-0346-4D2F-BE66-39097885C4A1}" type="presOf" srcId="{E7CDE814-4782-4050-942A-7549357C4FED}" destId="{2993B35B-E7C6-44B2-9D06-964F827EE75C}" srcOrd="0" destOrd="0" presId="urn:microsoft.com/office/officeart/2005/8/layout/hProcess11"/>
    <dgm:cxn modelId="{2E79BE21-BA3C-4AE3-B1FC-7B61419C5DE1}" srcId="{E7CDE814-4782-4050-942A-7549357C4FED}" destId="{D793EB94-8FD3-4D83-86F0-72FB258A744F}" srcOrd="0" destOrd="0" parTransId="{5BE35FA0-E906-47B3-9DDC-988AAA4BE591}" sibTransId="{0B760C87-DBE6-4278-92C4-49EAE702C0FF}"/>
    <dgm:cxn modelId="{0EA1EA5F-501F-449B-9220-B292184450E3}" type="presOf" srcId="{5BD3BA9C-12BA-4AC7-92E3-34E22D392D91}" destId="{487084B9-1F66-431B-8B5F-7C0CF79E60A1}" srcOrd="0" destOrd="0" presId="urn:microsoft.com/office/officeart/2005/8/layout/hProcess11"/>
    <dgm:cxn modelId="{B1284E67-68F5-4CD3-BF05-2F383C59F653}" type="presOf" srcId="{D793EB94-8FD3-4D83-86F0-72FB258A744F}" destId="{DD6F760B-C643-4168-A7FA-C5451704330B}" srcOrd="0" destOrd="0" presId="urn:microsoft.com/office/officeart/2005/8/layout/hProcess11"/>
    <dgm:cxn modelId="{96052780-B765-4B18-BCC7-FF085E363D01}" srcId="{E7CDE814-4782-4050-942A-7549357C4FED}" destId="{44A95444-AA9B-4FA0-A3A7-D5BF79DA742F}" srcOrd="2" destOrd="0" parTransId="{0D65BE70-25EE-4B1A-BBDD-1E4DA9657CFC}" sibTransId="{9F15C1A5-AE31-4594-85AD-4528E021949F}"/>
    <dgm:cxn modelId="{08F48C9E-2DEF-41B1-8D90-96C4012AF39A}" type="presOf" srcId="{1E16DF08-A458-4588-9338-CC7B6D3CFD43}" destId="{B093E8CF-89A5-4B10-B60A-5FC457EAAD2C}" srcOrd="0" destOrd="0" presId="urn:microsoft.com/office/officeart/2005/8/layout/hProcess11"/>
    <dgm:cxn modelId="{4B9E63C2-1E0F-4D05-A6D0-25A79DA47D15}" srcId="{E7CDE814-4782-4050-942A-7549357C4FED}" destId="{1E16DF08-A458-4588-9338-CC7B6D3CFD43}" srcOrd="4" destOrd="0" parTransId="{AFE69281-236C-4DBD-9FB2-B268E5562300}" sibTransId="{75A43B74-A746-4370-9100-97CD4F60A371}"/>
    <dgm:cxn modelId="{75F03FD8-135A-4593-AD8C-29B40A7FAF2F}" srcId="{E7CDE814-4782-4050-942A-7549357C4FED}" destId="{35E8BE3C-42DF-43F9-9123-EC52BE6C27E5}" srcOrd="3" destOrd="0" parTransId="{5A531230-C45E-418D-9BC6-FC3858E29358}" sibTransId="{291DEDB6-FF58-4D09-B759-3DA13341C31E}"/>
    <dgm:cxn modelId="{9B2F18DB-5F63-4433-92B1-40BE0C9045F1}" type="presOf" srcId="{44A95444-AA9B-4FA0-A3A7-D5BF79DA742F}" destId="{606631B0-F286-41A4-861D-8C298E08DCC2}" srcOrd="0" destOrd="0" presId="urn:microsoft.com/office/officeart/2005/8/layout/hProcess11"/>
    <dgm:cxn modelId="{7B1A24E8-0EBD-4755-A108-04BB27D1F62D}" type="presOf" srcId="{35E8BE3C-42DF-43F9-9123-EC52BE6C27E5}" destId="{582F2C86-C3F6-4FC4-9C12-2783575BBC69}" srcOrd="0" destOrd="0" presId="urn:microsoft.com/office/officeart/2005/8/layout/hProcess11"/>
    <dgm:cxn modelId="{53E693AB-E004-4101-9E5D-C594EAF9BBA3}" type="presParOf" srcId="{2993B35B-E7C6-44B2-9D06-964F827EE75C}" destId="{DD8AB693-486F-405A-825F-D5EC5FE4665E}" srcOrd="0" destOrd="0" presId="urn:microsoft.com/office/officeart/2005/8/layout/hProcess11"/>
    <dgm:cxn modelId="{DBB99DFF-FE6A-4D83-AA7B-D548B3E0EE78}" type="presParOf" srcId="{2993B35B-E7C6-44B2-9D06-964F827EE75C}" destId="{85EC90EC-198E-44F9-BA60-86A0A6EF60D4}" srcOrd="1" destOrd="0" presId="urn:microsoft.com/office/officeart/2005/8/layout/hProcess11"/>
    <dgm:cxn modelId="{FF144093-684F-41EF-9939-437B614C59D1}" type="presParOf" srcId="{85EC90EC-198E-44F9-BA60-86A0A6EF60D4}" destId="{30795A97-6911-4AFF-B8F2-04C6499F0DBE}" srcOrd="0" destOrd="0" presId="urn:microsoft.com/office/officeart/2005/8/layout/hProcess11"/>
    <dgm:cxn modelId="{C7C494A4-9C1B-4A38-9C07-F0E68BE18FAF}" type="presParOf" srcId="{30795A97-6911-4AFF-B8F2-04C6499F0DBE}" destId="{DD6F760B-C643-4168-A7FA-C5451704330B}" srcOrd="0" destOrd="0" presId="urn:microsoft.com/office/officeart/2005/8/layout/hProcess11"/>
    <dgm:cxn modelId="{7DAAA535-598F-4643-AAC4-7ADAEA847AD2}" type="presParOf" srcId="{30795A97-6911-4AFF-B8F2-04C6499F0DBE}" destId="{E7A6CF8B-6308-4B3F-8739-B9128DF67741}" srcOrd="1" destOrd="0" presId="urn:microsoft.com/office/officeart/2005/8/layout/hProcess11"/>
    <dgm:cxn modelId="{49C1411E-B529-4898-9B9E-2CA3D98A36A9}" type="presParOf" srcId="{30795A97-6911-4AFF-B8F2-04C6499F0DBE}" destId="{80DA63A8-6F50-4D6C-9E8B-42C4213F2252}" srcOrd="2" destOrd="0" presId="urn:microsoft.com/office/officeart/2005/8/layout/hProcess11"/>
    <dgm:cxn modelId="{1E869369-FE4C-4E9C-854F-160FD689EB36}" type="presParOf" srcId="{85EC90EC-198E-44F9-BA60-86A0A6EF60D4}" destId="{D023F580-D292-4057-A74F-C00BABBCD351}" srcOrd="1" destOrd="0" presId="urn:microsoft.com/office/officeart/2005/8/layout/hProcess11"/>
    <dgm:cxn modelId="{9D7FE4CF-9FD0-469F-82AB-7FFFC73E388D}" type="presParOf" srcId="{85EC90EC-198E-44F9-BA60-86A0A6EF60D4}" destId="{0302F75A-7922-4114-A343-12856F94EFBE}" srcOrd="2" destOrd="0" presId="urn:microsoft.com/office/officeart/2005/8/layout/hProcess11"/>
    <dgm:cxn modelId="{1C29A819-D00C-4F37-B625-060506B3D682}" type="presParOf" srcId="{0302F75A-7922-4114-A343-12856F94EFBE}" destId="{487084B9-1F66-431B-8B5F-7C0CF79E60A1}" srcOrd="0" destOrd="0" presId="urn:microsoft.com/office/officeart/2005/8/layout/hProcess11"/>
    <dgm:cxn modelId="{929E586D-B753-4AB6-8ADE-DFD9D2803E07}" type="presParOf" srcId="{0302F75A-7922-4114-A343-12856F94EFBE}" destId="{92675050-41B2-4AD7-A56A-FD09FCF253A1}" srcOrd="1" destOrd="0" presId="urn:microsoft.com/office/officeart/2005/8/layout/hProcess11"/>
    <dgm:cxn modelId="{2DEA24B3-2F25-4072-B837-15561446EEF7}" type="presParOf" srcId="{0302F75A-7922-4114-A343-12856F94EFBE}" destId="{5760B5F5-939D-4E11-828B-0F386A79DDCE}" srcOrd="2" destOrd="0" presId="urn:microsoft.com/office/officeart/2005/8/layout/hProcess11"/>
    <dgm:cxn modelId="{D60CF2F8-8183-40C8-99F8-82C2AB403C82}" type="presParOf" srcId="{85EC90EC-198E-44F9-BA60-86A0A6EF60D4}" destId="{99CEA697-816F-4CC0-B62F-0C7CA6CA39B3}" srcOrd="3" destOrd="0" presId="urn:microsoft.com/office/officeart/2005/8/layout/hProcess11"/>
    <dgm:cxn modelId="{E8760532-2573-4669-8146-4E2BFD845F90}" type="presParOf" srcId="{85EC90EC-198E-44F9-BA60-86A0A6EF60D4}" destId="{692385AA-DEE2-4099-B743-E1D92A60F336}" srcOrd="4" destOrd="0" presId="urn:microsoft.com/office/officeart/2005/8/layout/hProcess11"/>
    <dgm:cxn modelId="{80A37F8B-9A9B-4D9A-84A7-EABDC3BFEF67}" type="presParOf" srcId="{692385AA-DEE2-4099-B743-E1D92A60F336}" destId="{606631B0-F286-41A4-861D-8C298E08DCC2}" srcOrd="0" destOrd="0" presId="urn:microsoft.com/office/officeart/2005/8/layout/hProcess11"/>
    <dgm:cxn modelId="{7CC06ABC-B396-4F72-A7AD-7EBC658A2934}" type="presParOf" srcId="{692385AA-DEE2-4099-B743-E1D92A60F336}" destId="{BF2CD847-056C-4F19-8170-F5E0799E9E36}" srcOrd="1" destOrd="0" presId="urn:microsoft.com/office/officeart/2005/8/layout/hProcess11"/>
    <dgm:cxn modelId="{96BF374E-815D-42B5-BBDF-94B3C98AB3E4}" type="presParOf" srcId="{692385AA-DEE2-4099-B743-E1D92A60F336}" destId="{23A8BBD8-6A76-48C5-A31F-72C7E72ECA33}" srcOrd="2" destOrd="0" presId="urn:microsoft.com/office/officeart/2005/8/layout/hProcess11"/>
    <dgm:cxn modelId="{4644C3C2-7480-4E1D-BEC0-FCA4396B231C}" type="presParOf" srcId="{85EC90EC-198E-44F9-BA60-86A0A6EF60D4}" destId="{F83B0D7F-0482-4C7F-9BA4-DBBFD8AAE65F}" srcOrd="5" destOrd="0" presId="urn:microsoft.com/office/officeart/2005/8/layout/hProcess11"/>
    <dgm:cxn modelId="{60380AA4-47B7-4146-87A9-229DF31599C6}" type="presParOf" srcId="{85EC90EC-198E-44F9-BA60-86A0A6EF60D4}" destId="{3A887070-82EF-4801-9A39-716092106645}" srcOrd="6" destOrd="0" presId="urn:microsoft.com/office/officeart/2005/8/layout/hProcess11"/>
    <dgm:cxn modelId="{A5FA6C7B-9CB1-4D5F-A6B9-3531557AE33E}" type="presParOf" srcId="{3A887070-82EF-4801-9A39-716092106645}" destId="{582F2C86-C3F6-4FC4-9C12-2783575BBC69}" srcOrd="0" destOrd="0" presId="urn:microsoft.com/office/officeart/2005/8/layout/hProcess11"/>
    <dgm:cxn modelId="{34988710-FFF8-4902-85CB-8A499B68E8D7}" type="presParOf" srcId="{3A887070-82EF-4801-9A39-716092106645}" destId="{4D3321FD-2C0E-4692-9C8D-E51E5B966BCB}" srcOrd="1" destOrd="0" presId="urn:microsoft.com/office/officeart/2005/8/layout/hProcess11"/>
    <dgm:cxn modelId="{1ED76352-5DFE-4D00-A077-D7CCE5A9261E}" type="presParOf" srcId="{3A887070-82EF-4801-9A39-716092106645}" destId="{D89BE8D1-C6E8-4107-970A-762BB8983707}" srcOrd="2" destOrd="0" presId="urn:microsoft.com/office/officeart/2005/8/layout/hProcess11"/>
    <dgm:cxn modelId="{A0BB0A9C-2436-4343-98EA-B630E1008E75}" type="presParOf" srcId="{85EC90EC-198E-44F9-BA60-86A0A6EF60D4}" destId="{34132656-B0A3-4C5A-AE1A-537D01A98A3E}" srcOrd="7" destOrd="0" presId="urn:microsoft.com/office/officeart/2005/8/layout/hProcess11"/>
    <dgm:cxn modelId="{7A29D220-7196-41A1-9BAD-3C1CC97AB87E}" type="presParOf" srcId="{85EC90EC-198E-44F9-BA60-86A0A6EF60D4}" destId="{A1AA67A8-2FE4-4071-B3A3-90BF26FCC0D0}" srcOrd="8" destOrd="0" presId="urn:microsoft.com/office/officeart/2005/8/layout/hProcess11"/>
    <dgm:cxn modelId="{4372A3E0-0B85-44B6-8FF4-36B484580AED}" type="presParOf" srcId="{A1AA67A8-2FE4-4071-B3A3-90BF26FCC0D0}" destId="{B093E8CF-89A5-4B10-B60A-5FC457EAAD2C}" srcOrd="0" destOrd="0" presId="urn:microsoft.com/office/officeart/2005/8/layout/hProcess11"/>
    <dgm:cxn modelId="{A800F6FA-5E69-4846-A3D0-A3AA0B4FD6ED}" type="presParOf" srcId="{A1AA67A8-2FE4-4071-B3A3-90BF26FCC0D0}" destId="{95089603-1E47-4925-B9C4-32F26B917AD8}" srcOrd="1" destOrd="0" presId="urn:microsoft.com/office/officeart/2005/8/layout/hProcess11"/>
    <dgm:cxn modelId="{D1B543F5-3674-448C-85E5-DC8B7E866A6B}" type="presParOf" srcId="{A1AA67A8-2FE4-4071-B3A3-90BF26FCC0D0}" destId="{42F0CBFB-18B5-445A-BE80-117FE9A22B5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29360C-4E01-4395-AE9B-11CC5608AE8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76666FA-37D4-4D58-8727-5CF8E6D30D8C}">
      <dgm:prSet phldrT="[Text]" custT="1"/>
      <dgm:spPr>
        <a:solidFill>
          <a:schemeClr val="accent4"/>
        </a:solidFill>
      </dgm:spPr>
      <dgm:t>
        <a:bodyPr/>
        <a:lstStyle/>
        <a:p>
          <a:r>
            <a:rPr lang="en-US" sz="3600" dirty="0"/>
            <a:t>Give us a call!</a:t>
          </a:r>
        </a:p>
      </dgm:t>
    </dgm:pt>
    <dgm:pt modelId="{4E16A5EB-CB53-4ACA-B4C0-4DB1D11DCEBC}" type="parTrans" cxnId="{C802ACD8-1540-4E13-B20B-908EEA00A178}">
      <dgm:prSet/>
      <dgm:spPr/>
      <dgm:t>
        <a:bodyPr/>
        <a:lstStyle/>
        <a:p>
          <a:endParaRPr lang="en-US"/>
        </a:p>
      </dgm:t>
    </dgm:pt>
    <dgm:pt modelId="{8C6A2B42-94A4-4735-BAE7-79C594D2174F}" type="sibTrans" cxnId="{C802ACD8-1540-4E13-B20B-908EEA00A178}">
      <dgm:prSet/>
      <dgm:spPr/>
      <dgm:t>
        <a:bodyPr/>
        <a:lstStyle/>
        <a:p>
          <a:endParaRPr lang="en-US"/>
        </a:p>
      </dgm:t>
    </dgm:pt>
    <dgm:pt modelId="{821C8038-864F-4A78-A0E7-FEEA2C6C3770}">
      <dgm:prSet phldrT="[Text]" custT="1"/>
      <dgm:spPr/>
      <dgm:t>
        <a:bodyPr/>
        <a:lstStyle/>
        <a:p>
          <a:r>
            <a:rPr lang="en-US" sz="2000" dirty="0"/>
            <a:t>Available 8:00 AM – 6:00 PM MT, Monday thru Thursday </a:t>
          </a:r>
        </a:p>
      </dgm:t>
    </dgm:pt>
    <dgm:pt modelId="{8C3BD03F-5051-4E5B-8165-34BFDCB3B4F2}" type="parTrans" cxnId="{36FEB202-2CCE-480B-AEBE-9436BAB9A414}">
      <dgm:prSet/>
      <dgm:spPr/>
      <dgm:t>
        <a:bodyPr/>
        <a:lstStyle/>
        <a:p>
          <a:endParaRPr lang="en-US"/>
        </a:p>
      </dgm:t>
    </dgm:pt>
    <dgm:pt modelId="{C2C47197-8A9E-4D5F-9ADA-9BB933EA26E8}" type="sibTrans" cxnId="{36FEB202-2CCE-480B-AEBE-9436BAB9A414}">
      <dgm:prSet/>
      <dgm:spPr/>
      <dgm:t>
        <a:bodyPr/>
        <a:lstStyle/>
        <a:p>
          <a:endParaRPr lang="en-US"/>
        </a:p>
      </dgm:t>
    </dgm:pt>
    <dgm:pt modelId="{8A4A5569-2D33-4B01-9301-BF8794A48E42}">
      <dgm:prSet phldrT="[Text]" custT="1"/>
      <dgm:spPr/>
      <dgm:t>
        <a:bodyPr/>
        <a:lstStyle/>
        <a:p>
          <a:r>
            <a:rPr lang="en-US" sz="2000" dirty="0"/>
            <a:t>Available 8:00 AM – 6:00 MT Central, Friday</a:t>
          </a:r>
        </a:p>
      </dgm:t>
    </dgm:pt>
    <dgm:pt modelId="{D573F364-8F46-4297-B6B4-F00EFF0374B8}" type="parTrans" cxnId="{F8A1334E-2009-4AA2-9A06-18F3361AF711}">
      <dgm:prSet/>
      <dgm:spPr/>
      <dgm:t>
        <a:bodyPr/>
        <a:lstStyle/>
        <a:p>
          <a:endParaRPr lang="en-US"/>
        </a:p>
      </dgm:t>
    </dgm:pt>
    <dgm:pt modelId="{7A215498-242B-4510-9E21-E268A77556FC}" type="sibTrans" cxnId="{F8A1334E-2009-4AA2-9A06-18F3361AF711}">
      <dgm:prSet/>
      <dgm:spPr/>
      <dgm:t>
        <a:bodyPr/>
        <a:lstStyle/>
        <a:p>
          <a:endParaRPr lang="en-US"/>
        </a:p>
      </dgm:t>
    </dgm:pt>
    <dgm:pt modelId="{5765618B-0A60-496F-8337-D8D635600551}">
      <dgm:prSet phldrT="[Text]" custT="1"/>
      <dgm:spPr>
        <a:solidFill>
          <a:schemeClr val="accent3"/>
        </a:solidFill>
      </dgm:spPr>
      <dgm:t>
        <a:bodyPr/>
        <a:lstStyle/>
        <a:p>
          <a:r>
            <a:rPr lang="en-US" sz="3600" dirty="0"/>
            <a:t>Visit us on the Web!</a:t>
          </a:r>
        </a:p>
      </dgm:t>
    </dgm:pt>
    <dgm:pt modelId="{D9059CF8-6441-4A76-A9A7-E9D7AE7498FC}" type="parTrans" cxnId="{626099A4-CFBB-4DDC-B121-C994BD47D2E1}">
      <dgm:prSet/>
      <dgm:spPr/>
      <dgm:t>
        <a:bodyPr/>
        <a:lstStyle/>
        <a:p>
          <a:endParaRPr lang="en-US"/>
        </a:p>
      </dgm:t>
    </dgm:pt>
    <dgm:pt modelId="{BCC3341E-643E-4E23-8A1D-61926B5906E3}" type="sibTrans" cxnId="{626099A4-CFBB-4DDC-B121-C994BD47D2E1}">
      <dgm:prSet/>
      <dgm:spPr/>
      <dgm:t>
        <a:bodyPr/>
        <a:lstStyle/>
        <a:p>
          <a:endParaRPr lang="en-US"/>
        </a:p>
      </dgm:t>
    </dgm:pt>
    <dgm:pt modelId="{7197B5DE-EE3B-4020-AA32-170F87C1B0B1}">
      <dgm:prSet phldrT="[Text]" custT="1"/>
      <dgm:spPr/>
      <dgm:t>
        <a:bodyPr/>
        <a:lstStyle/>
        <a:p>
          <a:endParaRPr lang="en-US" sz="2000" dirty="0"/>
        </a:p>
      </dgm:t>
    </dgm:pt>
    <dgm:pt modelId="{DC582CF2-3F7F-4EF2-9772-7A4A3EC43758}" type="parTrans" cxnId="{C5CD6C56-3AAB-4767-8235-4397D559C67A}">
      <dgm:prSet/>
      <dgm:spPr/>
      <dgm:t>
        <a:bodyPr/>
        <a:lstStyle/>
        <a:p>
          <a:endParaRPr lang="en-US"/>
        </a:p>
      </dgm:t>
    </dgm:pt>
    <dgm:pt modelId="{E67D1287-02EE-4809-A349-DDA58D6B6D65}" type="sibTrans" cxnId="{C5CD6C56-3AAB-4767-8235-4397D559C67A}">
      <dgm:prSet/>
      <dgm:spPr/>
      <dgm:t>
        <a:bodyPr/>
        <a:lstStyle/>
        <a:p>
          <a:endParaRPr lang="en-US"/>
        </a:p>
      </dgm:t>
    </dgm:pt>
    <dgm:pt modelId="{76D7593C-3924-4FEB-AE35-F3FBA95EFCEB}">
      <dgm:prSet phldrT="[Text]" custT="1"/>
      <dgm:spPr/>
      <dgm:t>
        <a:bodyPr/>
        <a:lstStyle/>
        <a:p>
          <a:r>
            <a:rPr lang="en-US" sz="2000" dirty="0"/>
            <a:t>Report an absence, ask a question, etc.</a:t>
          </a:r>
        </a:p>
      </dgm:t>
    </dgm:pt>
    <dgm:pt modelId="{0E8AE05D-B703-4D28-9C9F-6B69A4F7CB0D}" type="parTrans" cxnId="{522F6C87-F557-46AF-AEC1-B1BF134FBB06}">
      <dgm:prSet/>
      <dgm:spPr/>
      <dgm:t>
        <a:bodyPr/>
        <a:lstStyle/>
        <a:p>
          <a:endParaRPr lang="en-US"/>
        </a:p>
      </dgm:t>
    </dgm:pt>
    <dgm:pt modelId="{ABE72013-6EC9-42DB-9C9A-779E5B10ADFA}" type="sibTrans" cxnId="{522F6C87-F557-46AF-AEC1-B1BF134FBB06}">
      <dgm:prSet/>
      <dgm:spPr/>
      <dgm:t>
        <a:bodyPr/>
        <a:lstStyle/>
        <a:p>
          <a:endParaRPr lang="en-US"/>
        </a:p>
      </dgm:t>
    </dgm:pt>
    <dgm:pt modelId="{933EE4C6-B883-4CCD-AC21-787B43334F57}">
      <dgm:prSet phldrT="[Text]" custT="1"/>
      <dgm:spPr/>
      <dgm:t>
        <a:bodyPr/>
        <a:lstStyle/>
        <a:p>
          <a:r>
            <a:rPr lang="en-US" sz="2000" dirty="0"/>
            <a:t>(800) 244-7535</a:t>
          </a:r>
        </a:p>
      </dgm:t>
    </dgm:pt>
    <dgm:pt modelId="{FFE1CA12-FD71-4A09-B03A-E0C6FD165403}" type="parTrans" cxnId="{1F887707-CAD4-4E0B-A9C8-32D06D7FC1EE}">
      <dgm:prSet/>
      <dgm:spPr/>
      <dgm:t>
        <a:bodyPr/>
        <a:lstStyle/>
        <a:p>
          <a:endParaRPr lang="en-US"/>
        </a:p>
      </dgm:t>
    </dgm:pt>
    <dgm:pt modelId="{1D0B64E7-F936-4890-ADE6-990895865F6D}" type="sibTrans" cxnId="{1F887707-CAD4-4E0B-A9C8-32D06D7FC1EE}">
      <dgm:prSet/>
      <dgm:spPr/>
      <dgm:t>
        <a:bodyPr/>
        <a:lstStyle/>
        <a:p>
          <a:endParaRPr lang="en-US"/>
        </a:p>
      </dgm:t>
    </dgm:pt>
    <dgm:pt modelId="{FE7A6E31-4134-4C2E-B34D-25EAC9D32D32}">
      <dgm:prSet phldrT="[Text]" custT="1"/>
      <dgm:spPr/>
      <dgm:t>
        <a:bodyPr/>
        <a:lstStyle/>
        <a:p>
          <a:r>
            <a:rPr lang="en-US" sz="2000" dirty="0">
              <a:solidFill>
                <a:schemeClr val="tx1"/>
              </a:solidFill>
            </a:rPr>
            <a:t>Available through single sign-on by going to www.LincolnFinancial.com</a:t>
          </a:r>
          <a:endParaRPr lang="en-US" sz="2000" dirty="0">
            <a:solidFill>
              <a:srgbClr val="FF0000"/>
            </a:solidFill>
          </a:endParaRPr>
        </a:p>
      </dgm:t>
    </dgm:pt>
    <dgm:pt modelId="{2BBAB43F-2DBF-4AFE-A421-663ED278076F}" type="parTrans" cxnId="{EEF38EB9-C262-4846-857C-2730E1AE1ABD}">
      <dgm:prSet/>
      <dgm:spPr/>
      <dgm:t>
        <a:bodyPr/>
        <a:lstStyle/>
        <a:p>
          <a:endParaRPr lang="en-US"/>
        </a:p>
      </dgm:t>
    </dgm:pt>
    <dgm:pt modelId="{C258582A-AE2F-4EE2-85FA-C707B4CC65FB}" type="sibTrans" cxnId="{EEF38EB9-C262-4846-857C-2730E1AE1ABD}">
      <dgm:prSet/>
      <dgm:spPr/>
      <dgm:t>
        <a:bodyPr/>
        <a:lstStyle/>
        <a:p>
          <a:endParaRPr lang="en-US"/>
        </a:p>
      </dgm:t>
    </dgm:pt>
    <dgm:pt modelId="{77F8F0F3-A796-41B7-BCB3-DE76E6DB72A5}">
      <dgm:prSet phldrT="[Text]" custT="1"/>
      <dgm:spPr/>
      <dgm:t>
        <a:bodyPr/>
        <a:lstStyle/>
        <a:p>
          <a:r>
            <a:rPr lang="en-US" sz="2000" dirty="0"/>
            <a:t>Report an absence, check the status of a leave of absence request, run a report, etc.</a:t>
          </a:r>
        </a:p>
      </dgm:t>
    </dgm:pt>
    <dgm:pt modelId="{FD437382-EFE2-4A3B-B15D-495786475FFB}" type="parTrans" cxnId="{F1C7443A-8954-4596-B7A3-F86C79B1D70F}">
      <dgm:prSet/>
      <dgm:spPr/>
      <dgm:t>
        <a:bodyPr/>
        <a:lstStyle/>
        <a:p>
          <a:endParaRPr lang="en-US"/>
        </a:p>
      </dgm:t>
    </dgm:pt>
    <dgm:pt modelId="{0F048FFE-AB43-4CB7-B617-4D8648EFB8A2}" type="sibTrans" cxnId="{F1C7443A-8954-4596-B7A3-F86C79B1D70F}">
      <dgm:prSet/>
      <dgm:spPr/>
      <dgm:t>
        <a:bodyPr/>
        <a:lstStyle/>
        <a:p>
          <a:endParaRPr lang="en-US"/>
        </a:p>
      </dgm:t>
    </dgm:pt>
    <dgm:pt modelId="{1C6AFD93-BAD1-4389-974E-47ACE658FAD6}">
      <dgm:prSet phldrT="[Text]" custT="1"/>
      <dgm:spPr/>
      <dgm:t>
        <a:bodyPr/>
        <a:lstStyle/>
        <a:p>
          <a:r>
            <a:rPr lang="en-US" sz="2000" dirty="0"/>
            <a:t>Available 24/7/365</a:t>
          </a:r>
          <a:endParaRPr lang="en-US" sz="2000" dirty="0">
            <a:solidFill>
              <a:srgbClr val="FF0000"/>
            </a:solidFill>
          </a:endParaRPr>
        </a:p>
      </dgm:t>
    </dgm:pt>
    <dgm:pt modelId="{0005CC37-9AD0-45D5-BFEB-3DC42E97DBA6}" type="parTrans" cxnId="{575FFE8F-E579-4E64-A52D-8DCE8F8EE7C9}">
      <dgm:prSet/>
      <dgm:spPr/>
      <dgm:t>
        <a:bodyPr/>
        <a:lstStyle/>
        <a:p>
          <a:endParaRPr lang="en-US"/>
        </a:p>
      </dgm:t>
    </dgm:pt>
    <dgm:pt modelId="{D703E1B1-48A5-448B-9ED6-0021E96C7DC7}" type="sibTrans" cxnId="{575FFE8F-E579-4E64-A52D-8DCE8F8EE7C9}">
      <dgm:prSet/>
      <dgm:spPr/>
      <dgm:t>
        <a:bodyPr/>
        <a:lstStyle/>
        <a:p>
          <a:endParaRPr lang="en-US"/>
        </a:p>
      </dgm:t>
    </dgm:pt>
    <dgm:pt modelId="{E05E1C33-5FA5-484E-85F7-67E9369AE49B}" type="pres">
      <dgm:prSet presAssocID="{FD29360C-4E01-4395-AE9B-11CC5608AE87}" presName="Name0" presStyleCnt="0">
        <dgm:presLayoutVars>
          <dgm:dir/>
          <dgm:animLvl val="lvl"/>
          <dgm:resizeHandles/>
        </dgm:presLayoutVars>
      </dgm:prSet>
      <dgm:spPr/>
    </dgm:pt>
    <dgm:pt modelId="{6D6616D5-C365-42DB-96A8-FC00918085A9}" type="pres">
      <dgm:prSet presAssocID="{F76666FA-37D4-4D58-8727-5CF8E6D30D8C}" presName="linNode" presStyleCnt="0"/>
      <dgm:spPr/>
    </dgm:pt>
    <dgm:pt modelId="{F5D726A7-E868-4755-933A-9E7CA9324C83}" type="pres">
      <dgm:prSet presAssocID="{F76666FA-37D4-4D58-8727-5CF8E6D30D8C}" presName="parentShp" presStyleLbl="node1" presStyleIdx="0" presStyleCnt="2" custScaleX="60381">
        <dgm:presLayoutVars>
          <dgm:bulletEnabled val="1"/>
        </dgm:presLayoutVars>
      </dgm:prSet>
      <dgm:spPr/>
    </dgm:pt>
    <dgm:pt modelId="{4BFFEB10-F259-4EA3-ADB1-211283470EFF}" type="pres">
      <dgm:prSet presAssocID="{F76666FA-37D4-4D58-8727-5CF8E6D30D8C}" presName="childShp" presStyleLbl="bgAccFollowNode1" presStyleIdx="0" presStyleCnt="2" custScaleX="121060">
        <dgm:presLayoutVars>
          <dgm:bulletEnabled val="1"/>
        </dgm:presLayoutVars>
      </dgm:prSet>
      <dgm:spPr/>
    </dgm:pt>
    <dgm:pt modelId="{8F44C0A3-BB78-4258-BDCC-A58A4F38E438}" type="pres">
      <dgm:prSet presAssocID="{8C6A2B42-94A4-4735-BAE7-79C594D2174F}" presName="spacing" presStyleCnt="0"/>
      <dgm:spPr/>
    </dgm:pt>
    <dgm:pt modelId="{B810DEE5-5912-42B5-926C-924AFCC06233}" type="pres">
      <dgm:prSet presAssocID="{5765618B-0A60-496F-8337-D8D635600551}" presName="linNode" presStyleCnt="0"/>
      <dgm:spPr/>
    </dgm:pt>
    <dgm:pt modelId="{01438741-50AF-4BBC-A89B-E65EF05B4C02}" type="pres">
      <dgm:prSet presAssocID="{5765618B-0A60-496F-8337-D8D635600551}" presName="parentShp" presStyleLbl="node1" presStyleIdx="1" presStyleCnt="2" custScaleX="60381" custLinFactNeighborX="-75" custLinFactNeighborY="1">
        <dgm:presLayoutVars>
          <dgm:bulletEnabled val="1"/>
        </dgm:presLayoutVars>
      </dgm:prSet>
      <dgm:spPr/>
    </dgm:pt>
    <dgm:pt modelId="{9505D89E-E558-4975-8750-CE7256692D08}" type="pres">
      <dgm:prSet presAssocID="{5765618B-0A60-496F-8337-D8D635600551}" presName="childShp" presStyleLbl="bgAccFollowNode1" presStyleIdx="1" presStyleCnt="2" custScaleX="121060">
        <dgm:presLayoutVars>
          <dgm:bulletEnabled val="1"/>
        </dgm:presLayoutVars>
      </dgm:prSet>
      <dgm:spPr/>
    </dgm:pt>
  </dgm:ptLst>
  <dgm:cxnLst>
    <dgm:cxn modelId="{36FEB202-2CCE-480B-AEBE-9436BAB9A414}" srcId="{F76666FA-37D4-4D58-8727-5CF8E6D30D8C}" destId="{821C8038-864F-4A78-A0E7-FEEA2C6C3770}" srcOrd="2" destOrd="0" parTransId="{8C3BD03F-5051-4E5B-8165-34BFDCB3B4F2}" sibTransId="{C2C47197-8A9E-4D5F-9ADA-9BB933EA26E8}"/>
    <dgm:cxn modelId="{1F887707-CAD4-4E0B-A9C8-32D06D7FC1EE}" srcId="{F76666FA-37D4-4D58-8727-5CF8E6D30D8C}" destId="{933EE4C6-B883-4CCD-AC21-787B43334F57}" srcOrd="1" destOrd="0" parTransId="{FFE1CA12-FD71-4A09-B03A-E0C6FD165403}" sibTransId="{1D0B64E7-F936-4890-ADE6-990895865F6D}"/>
    <dgm:cxn modelId="{8A05D815-15CF-44B7-8442-7F918520D616}" type="presOf" srcId="{7197B5DE-EE3B-4020-AA32-170F87C1B0B1}" destId="{4BFFEB10-F259-4EA3-ADB1-211283470EFF}" srcOrd="0" destOrd="4" presId="urn:microsoft.com/office/officeart/2005/8/layout/vList6"/>
    <dgm:cxn modelId="{EBC2AA29-974A-4383-8E4F-FF8F12A51C7B}" type="presOf" srcId="{8A4A5569-2D33-4B01-9301-BF8794A48E42}" destId="{4BFFEB10-F259-4EA3-ADB1-211283470EFF}" srcOrd="0" destOrd="3" presId="urn:microsoft.com/office/officeart/2005/8/layout/vList6"/>
    <dgm:cxn modelId="{F1C7443A-8954-4596-B7A3-F86C79B1D70F}" srcId="{5765618B-0A60-496F-8337-D8D635600551}" destId="{77F8F0F3-A796-41B7-BCB3-DE76E6DB72A5}" srcOrd="2" destOrd="0" parTransId="{FD437382-EFE2-4A3B-B15D-495786475FFB}" sibTransId="{0F048FFE-AB43-4CB7-B617-4D8648EFB8A2}"/>
    <dgm:cxn modelId="{C4C13666-33B5-4587-8673-1AD55596E1A5}" type="presOf" srcId="{F76666FA-37D4-4D58-8727-5CF8E6D30D8C}" destId="{F5D726A7-E868-4755-933A-9E7CA9324C83}" srcOrd="0" destOrd="0" presId="urn:microsoft.com/office/officeart/2005/8/layout/vList6"/>
    <dgm:cxn modelId="{F8A1334E-2009-4AA2-9A06-18F3361AF711}" srcId="{F76666FA-37D4-4D58-8727-5CF8E6D30D8C}" destId="{8A4A5569-2D33-4B01-9301-BF8794A48E42}" srcOrd="3" destOrd="0" parTransId="{D573F364-8F46-4297-B6B4-F00EFF0374B8}" sibTransId="{7A215498-242B-4510-9E21-E268A77556FC}"/>
    <dgm:cxn modelId="{C5CD6C56-3AAB-4767-8235-4397D559C67A}" srcId="{F76666FA-37D4-4D58-8727-5CF8E6D30D8C}" destId="{7197B5DE-EE3B-4020-AA32-170F87C1B0B1}" srcOrd="4" destOrd="0" parTransId="{DC582CF2-3F7F-4EF2-9772-7A4A3EC43758}" sibTransId="{E67D1287-02EE-4809-A349-DDA58D6B6D65}"/>
    <dgm:cxn modelId="{19ABC078-DB8F-433E-A143-CED6C11460B6}" type="presOf" srcId="{77F8F0F3-A796-41B7-BCB3-DE76E6DB72A5}" destId="{9505D89E-E558-4975-8750-CE7256692D08}" srcOrd="0" destOrd="2" presId="urn:microsoft.com/office/officeart/2005/8/layout/vList6"/>
    <dgm:cxn modelId="{CDBF9459-C8AB-4B36-9F98-64BDAB54FA14}" type="presOf" srcId="{76D7593C-3924-4FEB-AE35-F3FBA95EFCEB}" destId="{4BFFEB10-F259-4EA3-ADB1-211283470EFF}" srcOrd="0" destOrd="0" presId="urn:microsoft.com/office/officeart/2005/8/layout/vList6"/>
    <dgm:cxn modelId="{522F6C87-F557-46AF-AEC1-B1BF134FBB06}" srcId="{F76666FA-37D4-4D58-8727-5CF8E6D30D8C}" destId="{76D7593C-3924-4FEB-AE35-F3FBA95EFCEB}" srcOrd="0" destOrd="0" parTransId="{0E8AE05D-B703-4D28-9C9F-6B69A4F7CB0D}" sibTransId="{ABE72013-6EC9-42DB-9C9A-779E5B10ADFA}"/>
    <dgm:cxn modelId="{575FFE8F-E579-4E64-A52D-8DCE8F8EE7C9}" srcId="{5765618B-0A60-496F-8337-D8D635600551}" destId="{1C6AFD93-BAD1-4389-974E-47ACE658FAD6}" srcOrd="1" destOrd="0" parTransId="{0005CC37-9AD0-45D5-BFEB-3DC42E97DBA6}" sibTransId="{D703E1B1-48A5-448B-9ED6-0021E96C7DC7}"/>
    <dgm:cxn modelId="{6039199C-AFC8-47F8-B713-A21D3D0312EC}" type="presOf" srcId="{FE7A6E31-4134-4C2E-B34D-25EAC9D32D32}" destId="{9505D89E-E558-4975-8750-CE7256692D08}" srcOrd="0" destOrd="0" presId="urn:microsoft.com/office/officeart/2005/8/layout/vList6"/>
    <dgm:cxn modelId="{0A920FA1-5508-43CE-B833-214B75A2D3C4}" type="presOf" srcId="{5765618B-0A60-496F-8337-D8D635600551}" destId="{01438741-50AF-4BBC-A89B-E65EF05B4C02}" srcOrd="0" destOrd="0" presId="urn:microsoft.com/office/officeart/2005/8/layout/vList6"/>
    <dgm:cxn modelId="{626099A4-CFBB-4DDC-B121-C994BD47D2E1}" srcId="{FD29360C-4E01-4395-AE9B-11CC5608AE87}" destId="{5765618B-0A60-496F-8337-D8D635600551}" srcOrd="1" destOrd="0" parTransId="{D9059CF8-6441-4A76-A9A7-E9D7AE7498FC}" sibTransId="{BCC3341E-643E-4E23-8A1D-61926B5906E3}"/>
    <dgm:cxn modelId="{AB3079AC-DCBE-480E-BD34-C4342FC46087}" type="presOf" srcId="{FD29360C-4E01-4395-AE9B-11CC5608AE87}" destId="{E05E1C33-5FA5-484E-85F7-67E9369AE49B}" srcOrd="0" destOrd="0" presId="urn:microsoft.com/office/officeart/2005/8/layout/vList6"/>
    <dgm:cxn modelId="{CE94BFB1-D807-424D-B8ED-8B557BAC89BF}" type="presOf" srcId="{933EE4C6-B883-4CCD-AC21-787B43334F57}" destId="{4BFFEB10-F259-4EA3-ADB1-211283470EFF}" srcOrd="0" destOrd="1" presId="urn:microsoft.com/office/officeart/2005/8/layout/vList6"/>
    <dgm:cxn modelId="{EEF38EB9-C262-4846-857C-2730E1AE1ABD}" srcId="{5765618B-0A60-496F-8337-D8D635600551}" destId="{FE7A6E31-4134-4C2E-B34D-25EAC9D32D32}" srcOrd="0" destOrd="0" parTransId="{2BBAB43F-2DBF-4AFE-A421-663ED278076F}" sibTransId="{C258582A-AE2F-4EE2-85FA-C707B4CC65FB}"/>
    <dgm:cxn modelId="{439458BA-B3EF-4ADF-A222-2FB9AA221396}" type="presOf" srcId="{1C6AFD93-BAD1-4389-974E-47ACE658FAD6}" destId="{9505D89E-E558-4975-8750-CE7256692D08}" srcOrd="0" destOrd="1" presId="urn:microsoft.com/office/officeart/2005/8/layout/vList6"/>
    <dgm:cxn modelId="{BF93D0CD-9DC0-4C05-B25C-9B396A4D3889}" type="presOf" srcId="{821C8038-864F-4A78-A0E7-FEEA2C6C3770}" destId="{4BFFEB10-F259-4EA3-ADB1-211283470EFF}" srcOrd="0" destOrd="2" presId="urn:microsoft.com/office/officeart/2005/8/layout/vList6"/>
    <dgm:cxn modelId="{C802ACD8-1540-4E13-B20B-908EEA00A178}" srcId="{FD29360C-4E01-4395-AE9B-11CC5608AE87}" destId="{F76666FA-37D4-4D58-8727-5CF8E6D30D8C}" srcOrd="0" destOrd="0" parTransId="{4E16A5EB-CB53-4ACA-B4C0-4DB1D11DCEBC}" sibTransId="{8C6A2B42-94A4-4735-BAE7-79C594D2174F}"/>
    <dgm:cxn modelId="{796611D2-CACC-4854-A574-1D0B4A30E6B1}" type="presParOf" srcId="{E05E1C33-5FA5-484E-85F7-67E9369AE49B}" destId="{6D6616D5-C365-42DB-96A8-FC00918085A9}" srcOrd="0" destOrd="0" presId="urn:microsoft.com/office/officeart/2005/8/layout/vList6"/>
    <dgm:cxn modelId="{C1D12A67-B17F-490A-A80E-1358BF431F64}" type="presParOf" srcId="{6D6616D5-C365-42DB-96A8-FC00918085A9}" destId="{F5D726A7-E868-4755-933A-9E7CA9324C83}" srcOrd="0" destOrd="0" presId="urn:microsoft.com/office/officeart/2005/8/layout/vList6"/>
    <dgm:cxn modelId="{F58DB719-D51F-4AEB-8795-A7904CAAA33B}" type="presParOf" srcId="{6D6616D5-C365-42DB-96A8-FC00918085A9}" destId="{4BFFEB10-F259-4EA3-ADB1-211283470EFF}" srcOrd="1" destOrd="0" presId="urn:microsoft.com/office/officeart/2005/8/layout/vList6"/>
    <dgm:cxn modelId="{3DB233E4-5781-4B6B-8F36-24B3569D90E7}" type="presParOf" srcId="{E05E1C33-5FA5-484E-85F7-67E9369AE49B}" destId="{8F44C0A3-BB78-4258-BDCC-A58A4F38E438}" srcOrd="1" destOrd="0" presId="urn:microsoft.com/office/officeart/2005/8/layout/vList6"/>
    <dgm:cxn modelId="{3E19C4D4-BC8A-454E-8B13-D01571140804}" type="presParOf" srcId="{E05E1C33-5FA5-484E-85F7-67E9369AE49B}" destId="{B810DEE5-5912-42B5-926C-924AFCC06233}" srcOrd="2" destOrd="0" presId="urn:microsoft.com/office/officeart/2005/8/layout/vList6"/>
    <dgm:cxn modelId="{F66B6557-198E-4DC1-A6C3-B57EE79A448B}" type="presParOf" srcId="{B810DEE5-5912-42B5-926C-924AFCC06233}" destId="{01438741-50AF-4BBC-A89B-E65EF05B4C02}" srcOrd="0" destOrd="0" presId="urn:microsoft.com/office/officeart/2005/8/layout/vList6"/>
    <dgm:cxn modelId="{4A262FB2-9509-41A3-AE92-78CFA174475E}" type="presParOf" srcId="{B810DEE5-5912-42B5-926C-924AFCC06233}" destId="{9505D89E-E558-4975-8750-CE7256692D0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07C29-9C90-4E87-BD5C-F0E16A8F2FA6}">
      <dsp:nvSpPr>
        <dsp:cNvPr id="0" name=""/>
        <dsp:cNvSpPr/>
      </dsp:nvSpPr>
      <dsp:spPr>
        <a:xfrm rot="5400000">
          <a:off x="-132204" y="134292"/>
          <a:ext cx="881360" cy="616952"/>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310564"/>
        <a:ext cx="616952" cy="264408"/>
      </dsp:txXfrm>
    </dsp:sp>
    <dsp:sp modelId="{45122C2D-47D8-4041-A20A-08B2255C6E19}">
      <dsp:nvSpPr>
        <dsp:cNvPr id="0" name=""/>
        <dsp:cNvSpPr/>
      </dsp:nvSpPr>
      <dsp:spPr>
        <a:xfrm rot="5400000">
          <a:off x="4273359" y="-3654318"/>
          <a:ext cx="572884" cy="7885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An employee’s own serious health condition that prevents him/her from working</a:t>
          </a:r>
          <a:endParaRPr lang="en-US" sz="1700" kern="1200" dirty="0"/>
        </a:p>
      </dsp:txBody>
      <dsp:txXfrm rot="-5400000">
        <a:off x="616953" y="30054"/>
        <a:ext cx="7857731" cy="516952"/>
      </dsp:txXfrm>
    </dsp:sp>
    <dsp:sp modelId="{C7A786DC-1AFE-4AC9-9DB7-54BC1CBA5B05}">
      <dsp:nvSpPr>
        <dsp:cNvPr id="0" name=""/>
        <dsp:cNvSpPr/>
      </dsp:nvSpPr>
      <dsp:spPr>
        <a:xfrm rot="5400000">
          <a:off x="-132204" y="917304"/>
          <a:ext cx="881360" cy="616952"/>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1093576"/>
        <a:ext cx="616952" cy="264408"/>
      </dsp:txXfrm>
    </dsp:sp>
    <dsp:sp modelId="{7FB08D20-01F3-4653-99AC-C708421727B5}">
      <dsp:nvSpPr>
        <dsp:cNvPr id="0" name=""/>
        <dsp:cNvSpPr/>
      </dsp:nvSpPr>
      <dsp:spPr>
        <a:xfrm rot="5400000">
          <a:off x="4273359" y="-2871305"/>
          <a:ext cx="572884" cy="7885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To care for a family member with a serious health condition (spouse, child, parent)</a:t>
          </a:r>
          <a:endParaRPr lang="en-US" sz="1700" kern="1200" dirty="0"/>
        </a:p>
      </dsp:txBody>
      <dsp:txXfrm rot="-5400000">
        <a:off x="616953" y="813067"/>
        <a:ext cx="7857731" cy="516952"/>
      </dsp:txXfrm>
    </dsp:sp>
    <dsp:sp modelId="{90B37EE9-7C83-457E-86F1-79BC2ED48084}">
      <dsp:nvSpPr>
        <dsp:cNvPr id="0" name=""/>
        <dsp:cNvSpPr/>
      </dsp:nvSpPr>
      <dsp:spPr>
        <a:xfrm rot="5400000">
          <a:off x="-132204" y="1700317"/>
          <a:ext cx="881360" cy="616952"/>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1876589"/>
        <a:ext cx="616952" cy="264408"/>
      </dsp:txXfrm>
    </dsp:sp>
    <dsp:sp modelId="{C68AD0CB-7C71-45C8-805F-D4E5768E31A2}">
      <dsp:nvSpPr>
        <dsp:cNvPr id="0" name=""/>
        <dsp:cNvSpPr/>
      </dsp:nvSpPr>
      <dsp:spPr>
        <a:xfrm rot="5400000">
          <a:off x="4273359" y="-2088293"/>
          <a:ext cx="572884" cy="7885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For the birth or care of a newborn child within the first year of the child’s birth</a:t>
          </a:r>
          <a:endParaRPr lang="en-US" sz="1700" kern="1200" dirty="0"/>
        </a:p>
      </dsp:txBody>
      <dsp:txXfrm rot="-5400000">
        <a:off x="616953" y="1596079"/>
        <a:ext cx="7857731" cy="516952"/>
      </dsp:txXfrm>
    </dsp:sp>
    <dsp:sp modelId="{53FF15B3-3AD4-4F1C-8307-3491BF145290}">
      <dsp:nvSpPr>
        <dsp:cNvPr id="0" name=""/>
        <dsp:cNvSpPr/>
      </dsp:nvSpPr>
      <dsp:spPr>
        <a:xfrm rot="5400000">
          <a:off x="-132204" y="2483330"/>
          <a:ext cx="881360" cy="616952"/>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2659602"/>
        <a:ext cx="616952" cy="264408"/>
      </dsp:txXfrm>
    </dsp:sp>
    <dsp:sp modelId="{3FFA7C00-6BCE-4FB8-8395-39EBD608B183}">
      <dsp:nvSpPr>
        <dsp:cNvPr id="0" name=""/>
        <dsp:cNvSpPr/>
      </dsp:nvSpPr>
      <dsp:spPr>
        <a:xfrm rot="5400000">
          <a:off x="4273359" y="-1305280"/>
          <a:ext cx="572884" cy="7885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Placement of a child for adoption or foster care within the year following placement</a:t>
          </a:r>
          <a:endParaRPr lang="en-US" sz="1700" kern="1200" dirty="0"/>
        </a:p>
      </dsp:txBody>
      <dsp:txXfrm rot="-5400000">
        <a:off x="616953" y="2379092"/>
        <a:ext cx="7857731" cy="516952"/>
      </dsp:txXfrm>
    </dsp:sp>
    <dsp:sp modelId="{A83506FA-6150-4D4F-B89B-754C419E8FEE}">
      <dsp:nvSpPr>
        <dsp:cNvPr id="0" name=""/>
        <dsp:cNvSpPr/>
      </dsp:nvSpPr>
      <dsp:spPr>
        <a:xfrm rot="5400000">
          <a:off x="-132204" y="3266342"/>
          <a:ext cx="881360" cy="616952"/>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3442614"/>
        <a:ext cx="616952" cy="264408"/>
      </dsp:txXfrm>
    </dsp:sp>
    <dsp:sp modelId="{7B398C21-0949-4253-A059-5E68AAF368F4}">
      <dsp:nvSpPr>
        <dsp:cNvPr id="0" name=""/>
        <dsp:cNvSpPr/>
      </dsp:nvSpPr>
      <dsp:spPr>
        <a:xfrm rot="5400000">
          <a:off x="4273359" y="-522267"/>
          <a:ext cx="572884" cy="7885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Qualifying exigency for employee’s parent, child, or spouse called to active duty</a:t>
          </a:r>
          <a:endParaRPr lang="en-US" sz="1700" kern="1200" dirty="0"/>
        </a:p>
      </dsp:txBody>
      <dsp:txXfrm rot="-5400000">
        <a:off x="616953" y="3162105"/>
        <a:ext cx="7857731" cy="516952"/>
      </dsp:txXfrm>
    </dsp:sp>
    <dsp:sp modelId="{A46187C1-480B-43FA-AEDC-72645115752C}">
      <dsp:nvSpPr>
        <dsp:cNvPr id="0" name=""/>
        <dsp:cNvSpPr/>
      </dsp:nvSpPr>
      <dsp:spPr>
        <a:xfrm rot="5400000">
          <a:off x="-132204" y="4049355"/>
          <a:ext cx="881360" cy="616952"/>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4225627"/>
        <a:ext cx="616952" cy="264408"/>
      </dsp:txXfrm>
    </dsp:sp>
    <dsp:sp modelId="{0A97C784-0A7C-4581-AAED-F940335B8D03}">
      <dsp:nvSpPr>
        <dsp:cNvPr id="0" name=""/>
        <dsp:cNvSpPr/>
      </dsp:nvSpPr>
      <dsp:spPr>
        <a:xfrm rot="5400000">
          <a:off x="4273359" y="260744"/>
          <a:ext cx="572884" cy="7885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Care for an injured service member</a:t>
          </a:r>
          <a:endParaRPr lang="en-US" sz="1700" kern="1200" dirty="0"/>
        </a:p>
      </dsp:txBody>
      <dsp:txXfrm rot="-5400000">
        <a:off x="616953" y="3945116"/>
        <a:ext cx="7857731" cy="516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16BC-912B-4EB3-99F9-AB515685AF0F}">
      <dsp:nvSpPr>
        <dsp:cNvPr id="0" name=""/>
        <dsp:cNvSpPr/>
      </dsp:nvSpPr>
      <dsp:spPr>
        <a:xfrm>
          <a:off x="0" y="438180"/>
          <a:ext cx="7146924"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E4FCD-D46A-4411-9BE9-32ED5F281AE0}">
      <dsp:nvSpPr>
        <dsp:cNvPr id="0" name=""/>
        <dsp:cNvSpPr/>
      </dsp:nvSpPr>
      <dsp:spPr>
        <a:xfrm>
          <a:off x="357346" y="10139"/>
          <a:ext cx="5002846" cy="856080"/>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96" tIns="0" rIns="189096" bIns="0" numCol="1" spcCol="1270" anchor="ctr" anchorCtr="0">
          <a:noAutofit/>
        </a:bodyPr>
        <a:lstStyle/>
        <a:p>
          <a:pPr marL="0" lvl="0" indent="0" algn="l" defTabSz="622300">
            <a:lnSpc>
              <a:spcPct val="90000"/>
            </a:lnSpc>
            <a:spcBef>
              <a:spcPct val="0"/>
            </a:spcBef>
            <a:spcAft>
              <a:spcPct val="35000"/>
            </a:spcAft>
            <a:buNone/>
          </a:pPr>
          <a:r>
            <a:rPr lang="en-US" sz="1400" b="0" kern="1200" dirty="0"/>
            <a:t>Worked for their employer for a total of 12 months (need not be consecutive).  This may include any time spent working as a temporary employee.</a:t>
          </a:r>
          <a:endParaRPr lang="en-US" sz="1400" kern="1200" dirty="0"/>
        </a:p>
      </dsp:txBody>
      <dsp:txXfrm>
        <a:off x="399136" y="51929"/>
        <a:ext cx="4919266" cy="772500"/>
      </dsp:txXfrm>
    </dsp:sp>
    <dsp:sp modelId="{C57E3BC2-4947-451C-A618-224B021CD3A1}">
      <dsp:nvSpPr>
        <dsp:cNvPr id="0" name=""/>
        <dsp:cNvSpPr/>
      </dsp:nvSpPr>
      <dsp:spPr>
        <a:xfrm>
          <a:off x="0" y="1753620"/>
          <a:ext cx="7146924"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76C17-FC25-4D42-B511-49288678F9FD}">
      <dsp:nvSpPr>
        <dsp:cNvPr id="0" name=""/>
        <dsp:cNvSpPr/>
      </dsp:nvSpPr>
      <dsp:spPr>
        <a:xfrm>
          <a:off x="357346" y="1325580"/>
          <a:ext cx="5002846" cy="856080"/>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96" tIns="0" rIns="189096" bIns="0" numCol="1" spcCol="1270" anchor="ctr" anchorCtr="0">
          <a:noAutofit/>
        </a:bodyPr>
        <a:lstStyle/>
        <a:p>
          <a:pPr marL="0" lvl="0" indent="0" algn="l" defTabSz="622300">
            <a:lnSpc>
              <a:spcPct val="90000"/>
            </a:lnSpc>
            <a:spcBef>
              <a:spcPct val="0"/>
            </a:spcBef>
            <a:spcAft>
              <a:spcPct val="35000"/>
            </a:spcAft>
            <a:buNone/>
          </a:pPr>
          <a:r>
            <a:rPr lang="en-US" sz="1400" b="0" kern="1200" dirty="0"/>
            <a:t>Worked for their employer for 1,250 hours in the 12 months preceding the leave  of absence request.  This must include any time spent working as a temporary employee.</a:t>
          </a:r>
          <a:endParaRPr lang="en-US" sz="1400" kern="1200" dirty="0"/>
        </a:p>
      </dsp:txBody>
      <dsp:txXfrm>
        <a:off x="399136" y="1367370"/>
        <a:ext cx="4919266" cy="772500"/>
      </dsp:txXfrm>
    </dsp:sp>
    <dsp:sp modelId="{990C4DF9-71DB-4F9C-9AA7-331F61CB262F}">
      <dsp:nvSpPr>
        <dsp:cNvPr id="0" name=""/>
        <dsp:cNvSpPr/>
      </dsp:nvSpPr>
      <dsp:spPr>
        <a:xfrm>
          <a:off x="0" y="3069060"/>
          <a:ext cx="7146924"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6962E-CA55-4EDF-A798-5786A4B4D3F6}">
      <dsp:nvSpPr>
        <dsp:cNvPr id="0" name=""/>
        <dsp:cNvSpPr/>
      </dsp:nvSpPr>
      <dsp:spPr>
        <a:xfrm>
          <a:off x="357346" y="2641020"/>
          <a:ext cx="5002846" cy="856080"/>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96" tIns="0" rIns="189096" bIns="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rPr>
            <a:t>Works at a location with at least 50 employees  within 75 miles.</a:t>
          </a:r>
          <a:endParaRPr lang="en-US" sz="1400" kern="1200" dirty="0">
            <a:solidFill>
              <a:schemeClr val="bg1"/>
            </a:solidFill>
          </a:endParaRPr>
        </a:p>
      </dsp:txBody>
      <dsp:txXfrm>
        <a:off x="399136" y="2682810"/>
        <a:ext cx="4919266"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16BC-912B-4EB3-99F9-AB515685AF0F}">
      <dsp:nvSpPr>
        <dsp:cNvPr id="0" name=""/>
        <dsp:cNvSpPr/>
      </dsp:nvSpPr>
      <dsp:spPr>
        <a:xfrm>
          <a:off x="0" y="438180"/>
          <a:ext cx="7146924"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E4FCD-D46A-4411-9BE9-32ED5F281AE0}">
      <dsp:nvSpPr>
        <dsp:cNvPr id="0" name=""/>
        <dsp:cNvSpPr/>
      </dsp:nvSpPr>
      <dsp:spPr>
        <a:xfrm>
          <a:off x="357346" y="10139"/>
          <a:ext cx="5002846" cy="856080"/>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96" tIns="0" rIns="189096" bIns="0" numCol="1" spcCol="1270" anchor="ctr" anchorCtr="0">
          <a:noAutofit/>
        </a:bodyPr>
        <a:lstStyle/>
        <a:p>
          <a:pPr marL="0" lvl="0" indent="0" algn="l" defTabSz="622300">
            <a:lnSpc>
              <a:spcPct val="90000"/>
            </a:lnSpc>
            <a:spcBef>
              <a:spcPct val="0"/>
            </a:spcBef>
            <a:spcAft>
              <a:spcPct val="35000"/>
            </a:spcAft>
            <a:buNone/>
          </a:pPr>
          <a:r>
            <a:rPr lang="en-US" sz="1400" b="0" kern="1200" dirty="0"/>
            <a:t>Qualified for a reason covered under the FMLA laws</a:t>
          </a:r>
          <a:endParaRPr lang="en-US" sz="1400" kern="1200" dirty="0"/>
        </a:p>
      </dsp:txBody>
      <dsp:txXfrm>
        <a:off x="399136" y="51929"/>
        <a:ext cx="4919266" cy="772500"/>
      </dsp:txXfrm>
    </dsp:sp>
    <dsp:sp modelId="{C57E3BC2-4947-451C-A618-224B021CD3A1}">
      <dsp:nvSpPr>
        <dsp:cNvPr id="0" name=""/>
        <dsp:cNvSpPr/>
      </dsp:nvSpPr>
      <dsp:spPr>
        <a:xfrm>
          <a:off x="0" y="1753620"/>
          <a:ext cx="7146924"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76C17-FC25-4D42-B511-49288678F9FD}">
      <dsp:nvSpPr>
        <dsp:cNvPr id="0" name=""/>
        <dsp:cNvSpPr/>
      </dsp:nvSpPr>
      <dsp:spPr>
        <a:xfrm>
          <a:off x="357346" y="1325580"/>
          <a:ext cx="5002846" cy="856080"/>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96" tIns="0" rIns="189096" bIns="0" numCol="1" spcCol="1270" anchor="ctr" anchorCtr="0">
          <a:noAutofit/>
        </a:bodyPr>
        <a:lstStyle/>
        <a:p>
          <a:pPr marL="0" lvl="0" indent="0" algn="l" defTabSz="622300">
            <a:lnSpc>
              <a:spcPct val="90000"/>
            </a:lnSpc>
            <a:spcBef>
              <a:spcPct val="0"/>
            </a:spcBef>
            <a:spcAft>
              <a:spcPct val="35000"/>
            </a:spcAft>
            <a:buNone/>
          </a:pPr>
          <a:r>
            <a:rPr lang="en-US" sz="1400" b="0" kern="1200" dirty="0"/>
            <a:t>Provide all documentation to LFG to consider FMLA leave</a:t>
          </a:r>
          <a:endParaRPr lang="en-US" sz="1400" kern="1200" dirty="0"/>
        </a:p>
      </dsp:txBody>
      <dsp:txXfrm>
        <a:off x="399136" y="1367370"/>
        <a:ext cx="4919266" cy="772500"/>
      </dsp:txXfrm>
    </dsp:sp>
    <dsp:sp modelId="{990C4DF9-71DB-4F9C-9AA7-331F61CB262F}">
      <dsp:nvSpPr>
        <dsp:cNvPr id="0" name=""/>
        <dsp:cNvSpPr/>
      </dsp:nvSpPr>
      <dsp:spPr>
        <a:xfrm>
          <a:off x="0" y="3069060"/>
          <a:ext cx="7146924"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6962E-CA55-4EDF-A798-5786A4B4D3F6}">
      <dsp:nvSpPr>
        <dsp:cNvPr id="0" name=""/>
        <dsp:cNvSpPr/>
      </dsp:nvSpPr>
      <dsp:spPr>
        <a:xfrm>
          <a:off x="357346" y="2641020"/>
          <a:ext cx="5002846" cy="856080"/>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96" tIns="0" rIns="189096" bIns="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rPr>
            <a:t>Provide provider certification to LFG</a:t>
          </a:r>
          <a:endParaRPr lang="en-US" sz="1400" kern="1200" dirty="0">
            <a:solidFill>
              <a:schemeClr val="bg1"/>
            </a:solidFill>
          </a:endParaRPr>
        </a:p>
      </dsp:txBody>
      <dsp:txXfrm>
        <a:off x="399136" y="2682810"/>
        <a:ext cx="4919266"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6FC46-778B-44C2-9C2A-D21D99A02807}">
      <dsp:nvSpPr>
        <dsp:cNvPr id="0" name=""/>
        <dsp:cNvSpPr/>
      </dsp:nvSpPr>
      <dsp:spPr>
        <a:xfrm>
          <a:off x="668" y="63408"/>
          <a:ext cx="2878782" cy="4673783"/>
        </a:xfrm>
        <a:prstGeom prst="roundRect">
          <a:avLst>
            <a:gd name="adj" fmla="val 5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solidFill>
                <a:srgbClr val="98002E"/>
              </a:solidFill>
            </a:rPr>
            <a:t>Continuous</a:t>
          </a:r>
        </a:p>
      </dsp:txBody>
      <dsp:txXfrm rot="16200000">
        <a:off x="-1627703" y="1691781"/>
        <a:ext cx="3832502" cy="575756"/>
      </dsp:txXfrm>
    </dsp:sp>
    <dsp:sp modelId="{DC07B45C-2C5B-4920-8FE7-1F56B719B3B0}">
      <dsp:nvSpPr>
        <dsp:cNvPr id="0" name=""/>
        <dsp:cNvSpPr/>
      </dsp:nvSpPr>
      <dsp:spPr>
        <a:xfrm>
          <a:off x="576425" y="63408"/>
          <a:ext cx="2144692" cy="46737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Employee is out for a ‘continuous’ period of time of 3+ consecutive days.</a:t>
          </a:r>
        </a:p>
        <a:p>
          <a:pPr marL="0" lvl="0" indent="0" algn="l" defTabSz="889000">
            <a:lnSpc>
              <a:spcPct val="90000"/>
            </a:lnSpc>
            <a:spcBef>
              <a:spcPct val="0"/>
            </a:spcBef>
            <a:spcAft>
              <a:spcPct val="35000"/>
            </a:spcAft>
            <a:buNone/>
          </a:pPr>
          <a:endParaRPr lang="en-US" sz="2000" kern="1200" dirty="0">
            <a:solidFill>
              <a:schemeClr val="bg1"/>
            </a:solidFill>
          </a:endParaRPr>
        </a:p>
        <a:p>
          <a:pPr marL="0" lvl="0" indent="0" algn="l" defTabSz="889000">
            <a:lnSpc>
              <a:spcPct val="90000"/>
            </a:lnSpc>
            <a:spcBef>
              <a:spcPct val="0"/>
            </a:spcBef>
            <a:spcAft>
              <a:spcPct val="35000"/>
            </a:spcAft>
            <a:buNone/>
          </a:pPr>
          <a:r>
            <a:rPr lang="en-US" sz="2000" kern="1200" dirty="0">
              <a:solidFill>
                <a:schemeClr val="bg1"/>
              </a:solidFill>
            </a:rPr>
            <a:t>For example, an employee may be out from May 1</a:t>
          </a:r>
          <a:r>
            <a:rPr lang="en-US" sz="2000" kern="1200" baseline="30000" dirty="0">
              <a:solidFill>
                <a:schemeClr val="bg1"/>
              </a:solidFill>
            </a:rPr>
            <a:t>st</a:t>
          </a:r>
          <a:r>
            <a:rPr lang="en-US" sz="2000" kern="1200" dirty="0">
              <a:solidFill>
                <a:schemeClr val="bg1"/>
              </a:solidFill>
            </a:rPr>
            <a:t> through July 12</a:t>
          </a:r>
          <a:r>
            <a:rPr lang="en-US" sz="2000" kern="1200" baseline="30000" dirty="0">
              <a:solidFill>
                <a:schemeClr val="bg1"/>
              </a:solidFill>
            </a:rPr>
            <a:t>th</a:t>
          </a:r>
          <a:r>
            <a:rPr lang="en-US" sz="2000" kern="1200" dirty="0">
              <a:solidFill>
                <a:schemeClr val="bg1"/>
              </a:solidFill>
            </a:rPr>
            <a:t>.</a:t>
          </a:r>
        </a:p>
      </dsp:txBody>
      <dsp:txXfrm>
        <a:off x="576425" y="63408"/>
        <a:ext cx="2144692" cy="4673783"/>
      </dsp:txXfrm>
    </dsp:sp>
    <dsp:sp modelId="{236C00F4-4DA8-498F-9A98-F55260B9FFA4}">
      <dsp:nvSpPr>
        <dsp:cNvPr id="0" name=""/>
        <dsp:cNvSpPr/>
      </dsp:nvSpPr>
      <dsp:spPr>
        <a:xfrm>
          <a:off x="2980208" y="63408"/>
          <a:ext cx="2878782" cy="4673783"/>
        </a:xfrm>
        <a:prstGeom prst="roundRect">
          <a:avLst>
            <a:gd name="adj" fmla="val 5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solidFill>
                <a:srgbClr val="98002E"/>
              </a:solidFill>
            </a:rPr>
            <a:t>Intermittent</a:t>
          </a:r>
        </a:p>
      </dsp:txBody>
      <dsp:txXfrm rot="16200000">
        <a:off x="1351835" y="1691781"/>
        <a:ext cx="3832502" cy="575756"/>
      </dsp:txXfrm>
    </dsp:sp>
    <dsp:sp modelId="{0E6717F0-B772-44B2-A9C2-4343F63D0D56}">
      <dsp:nvSpPr>
        <dsp:cNvPr id="0" name=""/>
        <dsp:cNvSpPr/>
      </dsp:nvSpPr>
      <dsp:spPr>
        <a:xfrm rot="5400000">
          <a:off x="2781365" y="4152837"/>
          <a:ext cx="507888" cy="43181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8B175-DB77-44A9-BF02-177E5EDA44C3}">
      <dsp:nvSpPr>
        <dsp:cNvPr id="0" name=""/>
        <dsp:cNvSpPr/>
      </dsp:nvSpPr>
      <dsp:spPr>
        <a:xfrm>
          <a:off x="3555964" y="63408"/>
          <a:ext cx="2144692" cy="46737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Employee takes leave on an ‘intermittent’ basis.</a:t>
          </a:r>
        </a:p>
        <a:p>
          <a:pPr marL="0" lvl="0" indent="0" algn="l" defTabSz="889000">
            <a:lnSpc>
              <a:spcPct val="90000"/>
            </a:lnSpc>
            <a:spcBef>
              <a:spcPct val="0"/>
            </a:spcBef>
            <a:spcAft>
              <a:spcPct val="35000"/>
            </a:spcAft>
            <a:buNone/>
          </a:pPr>
          <a:endParaRPr lang="en-US" sz="2000" kern="1200" dirty="0">
            <a:solidFill>
              <a:schemeClr val="bg1"/>
            </a:solidFill>
          </a:endParaRPr>
        </a:p>
        <a:p>
          <a:pPr marL="0" lvl="0" indent="0" algn="l" defTabSz="889000">
            <a:lnSpc>
              <a:spcPct val="90000"/>
            </a:lnSpc>
            <a:spcBef>
              <a:spcPct val="0"/>
            </a:spcBef>
            <a:spcAft>
              <a:spcPct val="35000"/>
            </a:spcAft>
            <a:buNone/>
          </a:pPr>
          <a:r>
            <a:rPr lang="en-US" sz="2000" kern="1200" dirty="0">
              <a:solidFill>
                <a:schemeClr val="bg1"/>
              </a:solidFill>
            </a:rPr>
            <a:t>For example, an employee that has an illness causing incapacitation may require an absence on June 4</a:t>
          </a:r>
          <a:r>
            <a:rPr lang="en-US" sz="2000" kern="1200" baseline="30000" dirty="0">
              <a:solidFill>
                <a:schemeClr val="bg1"/>
              </a:solidFill>
            </a:rPr>
            <a:t>th</a:t>
          </a:r>
          <a:r>
            <a:rPr lang="en-US" sz="2000" kern="1200" dirty="0">
              <a:solidFill>
                <a:schemeClr val="bg1"/>
              </a:solidFill>
            </a:rPr>
            <a:t> but not again until September 2</a:t>
          </a:r>
          <a:r>
            <a:rPr lang="en-US" sz="2000" kern="1200" baseline="30000" dirty="0">
              <a:solidFill>
                <a:schemeClr val="bg1"/>
              </a:solidFill>
            </a:rPr>
            <a:t>nd</a:t>
          </a:r>
          <a:r>
            <a:rPr lang="en-US" sz="2000" kern="1200" dirty="0">
              <a:solidFill>
                <a:schemeClr val="bg1"/>
              </a:solidFill>
            </a:rPr>
            <a:t>.</a:t>
          </a:r>
        </a:p>
      </dsp:txBody>
      <dsp:txXfrm>
        <a:off x="3555964" y="63408"/>
        <a:ext cx="2144692" cy="4673783"/>
      </dsp:txXfrm>
    </dsp:sp>
    <dsp:sp modelId="{DD747DD6-3BA5-4A2C-B9FD-ECF9365947C7}">
      <dsp:nvSpPr>
        <dsp:cNvPr id="0" name=""/>
        <dsp:cNvSpPr/>
      </dsp:nvSpPr>
      <dsp:spPr>
        <a:xfrm>
          <a:off x="5959747" y="63408"/>
          <a:ext cx="2878782" cy="4673748"/>
        </a:xfrm>
        <a:prstGeom prst="roundRect">
          <a:avLst>
            <a:gd name="adj" fmla="val 5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solidFill>
                <a:srgbClr val="98002E"/>
              </a:solidFill>
            </a:rPr>
            <a:t>Reduced Schedule</a:t>
          </a:r>
        </a:p>
      </dsp:txBody>
      <dsp:txXfrm rot="16200000">
        <a:off x="4331389" y="1691767"/>
        <a:ext cx="3832474" cy="575756"/>
      </dsp:txXfrm>
    </dsp:sp>
    <dsp:sp modelId="{A31D2323-D8AA-4831-A85B-1DFAD2D8FAC0}">
      <dsp:nvSpPr>
        <dsp:cNvPr id="0" name=""/>
        <dsp:cNvSpPr/>
      </dsp:nvSpPr>
      <dsp:spPr>
        <a:xfrm rot="5400000">
          <a:off x="5753162" y="4152837"/>
          <a:ext cx="507888" cy="43181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5852B-FA74-4BAE-B734-8A01EEA88EFA}">
      <dsp:nvSpPr>
        <dsp:cNvPr id="0" name=""/>
        <dsp:cNvSpPr/>
      </dsp:nvSpPr>
      <dsp:spPr>
        <a:xfrm>
          <a:off x="6535504" y="63408"/>
          <a:ext cx="2144692" cy="46737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Employee works a ‘reduced’ schedule which is predictable.</a:t>
          </a:r>
        </a:p>
        <a:p>
          <a:pPr marL="0" lvl="0" indent="0" algn="l" defTabSz="889000">
            <a:lnSpc>
              <a:spcPct val="90000"/>
            </a:lnSpc>
            <a:spcBef>
              <a:spcPct val="0"/>
            </a:spcBef>
            <a:spcAft>
              <a:spcPct val="35000"/>
            </a:spcAft>
            <a:buNone/>
          </a:pPr>
          <a:endParaRPr lang="en-US" sz="2000" kern="1200" dirty="0">
            <a:solidFill>
              <a:schemeClr val="bg1"/>
            </a:solidFill>
          </a:endParaRPr>
        </a:p>
        <a:p>
          <a:pPr marL="0" lvl="0" indent="0" algn="l" defTabSz="889000">
            <a:lnSpc>
              <a:spcPct val="90000"/>
            </a:lnSpc>
            <a:spcBef>
              <a:spcPct val="0"/>
            </a:spcBef>
            <a:spcAft>
              <a:spcPct val="35000"/>
            </a:spcAft>
            <a:buNone/>
          </a:pPr>
          <a:r>
            <a:rPr lang="en-US" sz="2000" kern="1200" dirty="0">
              <a:solidFill>
                <a:schemeClr val="bg1"/>
              </a:solidFill>
            </a:rPr>
            <a:t>For example, an employee may work part-time, 4 days per week, or 4 hours per day requiring a predictable absence pattern.</a:t>
          </a:r>
        </a:p>
      </dsp:txBody>
      <dsp:txXfrm>
        <a:off x="6535504" y="63408"/>
        <a:ext cx="2144692" cy="4673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FEB10-F259-4EA3-ADB1-211283470EFF}">
      <dsp:nvSpPr>
        <dsp:cNvPr id="0" name=""/>
        <dsp:cNvSpPr/>
      </dsp:nvSpPr>
      <dsp:spPr>
        <a:xfrm>
          <a:off x="2190129" y="586"/>
          <a:ext cx="6175984" cy="22854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Serious health conditions:</a:t>
          </a:r>
        </a:p>
        <a:p>
          <a:pPr marL="228600" lvl="2" indent="-114300" algn="l" defTabSz="622300">
            <a:lnSpc>
              <a:spcPct val="90000"/>
            </a:lnSpc>
            <a:spcBef>
              <a:spcPct val="0"/>
            </a:spcBef>
            <a:spcAft>
              <a:spcPct val="15000"/>
            </a:spcAft>
            <a:buChar char="•"/>
          </a:pPr>
          <a:r>
            <a:rPr lang="en-US" sz="1400" kern="1200" dirty="0"/>
            <a:t>Inpatient Care</a:t>
          </a:r>
        </a:p>
        <a:p>
          <a:pPr marL="228600" lvl="2" indent="-114300" algn="l" defTabSz="622300">
            <a:lnSpc>
              <a:spcPct val="90000"/>
            </a:lnSpc>
            <a:spcBef>
              <a:spcPct val="0"/>
            </a:spcBef>
            <a:spcAft>
              <a:spcPct val="15000"/>
            </a:spcAft>
            <a:buChar char="•"/>
          </a:pPr>
          <a:r>
            <a:rPr lang="en-US" sz="1400" kern="1200" dirty="0"/>
            <a:t>Incapacity for more than three days without continuing treatment by a health care provider</a:t>
          </a:r>
        </a:p>
        <a:p>
          <a:pPr marL="228600" lvl="2" indent="-114300" algn="l" defTabSz="622300">
            <a:lnSpc>
              <a:spcPct val="90000"/>
            </a:lnSpc>
            <a:spcBef>
              <a:spcPct val="0"/>
            </a:spcBef>
            <a:spcAft>
              <a:spcPct val="15000"/>
            </a:spcAft>
            <a:buChar char="•"/>
          </a:pPr>
          <a:r>
            <a:rPr lang="en-US" sz="1400" kern="1200" dirty="0"/>
            <a:t>Chronic serious health conditions</a:t>
          </a:r>
        </a:p>
        <a:p>
          <a:pPr marL="228600" lvl="2" indent="-114300" algn="l" defTabSz="622300">
            <a:lnSpc>
              <a:spcPct val="90000"/>
            </a:lnSpc>
            <a:spcBef>
              <a:spcPct val="0"/>
            </a:spcBef>
            <a:spcAft>
              <a:spcPct val="15000"/>
            </a:spcAft>
            <a:buChar char="•"/>
          </a:pPr>
          <a:r>
            <a:rPr lang="en-US" sz="1400" kern="1200" dirty="0"/>
            <a:t>Permanent or long-term incapacity, and certain conditions requiring multiple treatments.</a:t>
          </a:r>
        </a:p>
        <a:p>
          <a:pPr marL="228600" lvl="1" indent="-228600" algn="l" defTabSz="889000">
            <a:lnSpc>
              <a:spcPct val="90000"/>
            </a:lnSpc>
            <a:spcBef>
              <a:spcPct val="0"/>
            </a:spcBef>
            <a:spcAft>
              <a:spcPct val="15000"/>
            </a:spcAft>
            <a:buChar char="•"/>
          </a:pPr>
          <a:endParaRPr lang="en-US" sz="2000" kern="1200" dirty="0"/>
        </a:p>
      </dsp:txBody>
      <dsp:txXfrm>
        <a:off x="2190129" y="286266"/>
        <a:ext cx="5318944" cy="1714081"/>
      </dsp:txXfrm>
    </dsp:sp>
    <dsp:sp modelId="{F5D726A7-E868-4755-933A-9E7CA9324C83}">
      <dsp:nvSpPr>
        <dsp:cNvPr id="0" name=""/>
        <dsp:cNvSpPr/>
      </dsp:nvSpPr>
      <dsp:spPr>
        <a:xfrm>
          <a:off x="136535" y="586"/>
          <a:ext cx="2053594" cy="2285441"/>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Leave of Absence</a:t>
          </a:r>
        </a:p>
      </dsp:txBody>
      <dsp:txXfrm>
        <a:off x="236783" y="100834"/>
        <a:ext cx="1853098" cy="2084945"/>
      </dsp:txXfrm>
    </dsp:sp>
    <dsp:sp modelId="{9505D89E-E558-4975-8750-CE7256692D08}">
      <dsp:nvSpPr>
        <dsp:cNvPr id="0" name=""/>
        <dsp:cNvSpPr/>
      </dsp:nvSpPr>
      <dsp:spPr>
        <a:xfrm>
          <a:off x="2190129" y="2514572"/>
          <a:ext cx="6175984" cy="22854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Not a serious health condition</a:t>
          </a:r>
        </a:p>
        <a:p>
          <a:pPr marL="228600" lvl="2" indent="-114300" algn="l" defTabSz="622300">
            <a:lnSpc>
              <a:spcPct val="90000"/>
            </a:lnSpc>
            <a:spcBef>
              <a:spcPct val="0"/>
            </a:spcBef>
            <a:spcAft>
              <a:spcPct val="15000"/>
            </a:spcAft>
            <a:buChar char="•"/>
          </a:pPr>
          <a:r>
            <a:rPr lang="en-US" sz="1400" kern="1200" dirty="0">
              <a:solidFill>
                <a:schemeClr val="tx1"/>
              </a:solidFill>
            </a:rPr>
            <a:t>Colds and the flu</a:t>
          </a:r>
        </a:p>
        <a:p>
          <a:pPr marL="228600" lvl="2" indent="-114300" algn="l" defTabSz="622300">
            <a:lnSpc>
              <a:spcPct val="90000"/>
            </a:lnSpc>
            <a:spcBef>
              <a:spcPct val="0"/>
            </a:spcBef>
            <a:spcAft>
              <a:spcPct val="15000"/>
            </a:spcAft>
            <a:buChar char="•"/>
          </a:pPr>
          <a:r>
            <a:rPr lang="en-US" sz="1400" kern="1200" dirty="0">
              <a:solidFill>
                <a:schemeClr val="tx1"/>
              </a:solidFill>
            </a:rPr>
            <a:t>Earaches</a:t>
          </a:r>
        </a:p>
        <a:p>
          <a:pPr marL="228600" lvl="2" indent="-114300" algn="l" defTabSz="622300">
            <a:lnSpc>
              <a:spcPct val="90000"/>
            </a:lnSpc>
            <a:spcBef>
              <a:spcPct val="0"/>
            </a:spcBef>
            <a:spcAft>
              <a:spcPct val="15000"/>
            </a:spcAft>
            <a:buChar char="•"/>
          </a:pPr>
          <a:r>
            <a:rPr lang="en-US" sz="1400" kern="1200" dirty="0">
              <a:solidFill>
                <a:schemeClr val="tx1"/>
              </a:solidFill>
            </a:rPr>
            <a:t>Upset stomachs and minor ulcers</a:t>
          </a:r>
        </a:p>
        <a:p>
          <a:pPr marL="228600" lvl="2" indent="-114300" algn="l" defTabSz="622300">
            <a:lnSpc>
              <a:spcPct val="90000"/>
            </a:lnSpc>
            <a:spcBef>
              <a:spcPct val="0"/>
            </a:spcBef>
            <a:spcAft>
              <a:spcPct val="15000"/>
            </a:spcAft>
            <a:buChar char="•"/>
          </a:pPr>
          <a:r>
            <a:rPr lang="en-US" sz="1400" kern="1200" dirty="0">
              <a:solidFill>
                <a:schemeClr val="tx1"/>
              </a:solidFill>
            </a:rPr>
            <a:t>Headaches (other than migraines)</a:t>
          </a:r>
        </a:p>
        <a:p>
          <a:pPr marL="228600" lvl="2" indent="-114300" algn="l" defTabSz="622300">
            <a:lnSpc>
              <a:spcPct val="90000"/>
            </a:lnSpc>
            <a:spcBef>
              <a:spcPct val="0"/>
            </a:spcBef>
            <a:spcAft>
              <a:spcPct val="15000"/>
            </a:spcAft>
            <a:buChar char="•"/>
          </a:pPr>
          <a:r>
            <a:rPr lang="en-US" sz="1400" kern="1200" dirty="0">
              <a:solidFill>
                <a:schemeClr val="tx1"/>
              </a:solidFill>
            </a:rPr>
            <a:t>Routine dental or orthodontic problems or periodontal disease</a:t>
          </a:r>
        </a:p>
        <a:p>
          <a:pPr marL="228600" lvl="2" indent="-114300" algn="l" defTabSz="622300">
            <a:lnSpc>
              <a:spcPct val="90000"/>
            </a:lnSpc>
            <a:spcBef>
              <a:spcPct val="0"/>
            </a:spcBef>
            <a:spcAft>
              <a:spcPct val="15000"/>
            </a:spcAft>
            <a:buChar char="•"/>
          </a:pPr>
          <a:r>
            <a:rPr lang="en-US" sz="1400" kern="1200" dirty="0">
              <a:solidFill>
                <a:schemeClr val="tx1"/>
              </a:solidFill>
            </a:rPr>
            <a:t>Cosmetic Treatments, unless complications arise or inpatient care is required</a:t>
          </a:r>
        </a:p>
      </dsp:txBody>
      <dsp:txXfrm>
        <a:off x="2190129" y="2800252"/>
        <a:ext cx="5318944" cy="1714081"/>
      </dsp:txXfrm>
    </dsp:sp>
    <dsp:sp modelId="{01438741-50AF-4BBC-A89B-E65EF05B4C02}">
      <dsp:nvSpPr>
        <dsp:cNvPr id="0" name=""/>
        <dsp:cNvSpPr/>
      </dsp:nvSpPr>
      <dsp:spPr>
        <a:xfrm>
          <a:off x="132709" y="2514594"/>
          <a:ext cx="2053594" cy="2285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Long Term Sick</a:t>
          </a:r>
        </a:p>
      </dsp:txBody>
      <dsp:txXfrm>
        <a:off x="232957" y="2614842"/>
        <a:ext cx="1853098" cy="2084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AB693-486F-405A-825F-D5EC5FE4665E}">
      <dsp:nvSpPr>
        <dsp:cNvPr id="0" name=""/>
        <dsp:cNvSpPr/>
      </dsp:nvSpPr>
      <dsp:spPr>
        <a:xfrm>
          <a:off x="0" y="1272539"/>
          <a:ext cx="8839200" cy="1696720"/>
        </a:xfrm>
        <a:prstGeom prst="notchedRightArrow">
          <a:avLst/>
        </a:prstGeom>
        <a:solidFill>
          <a:srgbClr val="98002E"/>
        </a:solidFill>
        <a:ln>
          <a:noFill/>
        </a:ln>
        <a:effectLst/>
      </dsp:spPr>
      <dsp:style>
        <a:lnRef idx="0">
          <a:scrgbClr r="0" g="0" b="0"/>
        </a:lnRef>
        <a:fillRef idx="1">
          <a:scrgbClr r="0" g="0" b="0"/>
        </a:fillRef>
        <a:effectRef idx="0">
          <a:scrgbClr r="0" g="0" b="0"/>
        </a:effectRef>
        <a:fontRef idx="minor"/>
      </dsp:style>
    </dsp:sp>
    <dsp:sp modelId="{DD6F760B-C643-4168-A7FA-C5451704330B}">
      <dsp:nvSpPr>
        <dsp:cNvPr id="0" name=""/>
        <dsp:cNvSpPr/>
      </dsp:nvSpPr>
      <dsp:spPr>
        <a:xfrm>
          <a:off x="144" y="0"/>
          <a:ext cx="1375082" cy="16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Employee requests a leave of absence..</a:t>
          </a:r>
        </a:p>
      </dsp:txBody>
      <dsp:txXfrm>
        <a:off x="144" y="0"/>
        <a:ext cx="1375082" cy="1696720"/>
      </dsp:txXfrm>
    </dsp:sp>
    <dsp:sp modelId="{E7A6CF8B-6308-4B3F-8739-B9128DF67741}">
      <dsp:nvSpPr>
        <dsp:cNvPr id="0" name=""/>
        <dsp:cNvSpPr/>
      </dsp:nvSpPr>
      <dsp:spPr>
        <a:xfrm>
          <a:off x="475596" y="1908810"/>
          <a:ext cx="424180" cy="424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084B9-1F66-431B-8B5F-7C0CF79E60A1}">
      <dsp:nvSpPr>
        <dsp:cNvPr id="0" name=""/>
        <dsp:cNvSpPr/>
      </dsp:nvSpPr>
      <dsp:spPr>
        <a:xfrm>
          <a:off x="1443981" y="2545079"/>
          <a:ext cx="2174198" cy="16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Consideration and decision of whether the employee is eligible for leave is made.  Absence acknowledgement is mailed and emailed to the employee.</a:t>
          </a:r>
          <a:r>
            <a:rPr lang="en-US" sz="1400" kern="1200" dirty="0"/>
            <a:t> An email notification is sent to </a:t>
          </a:r>
          <a:r>
            <a:rPr lang="en-US" sz="1400" kern="1200"/>
            <a:t>ARUP Labs </a:t>
          </a:r>
          <a:r>
            <a:rPr lang="en-US" sz="1400" kern="1200" dirty="0"/>
            <a:t>to provide notice of absence request.</a:t>
          </a:r>
        </a:p>
      </dsp:txBody>
      <dsp:txXfrm>
        <a:off x="1443981" y="2545079"/>
        <a:ext cx="2174198" cy="1696720"/>
      </dsp:txXfrm>
    </dsp:sp>
    <dsp:sp modelId="{92675050-41B2-4AD7-A56A-FD09FCF253A1}">
      <dsp:nvSpPr>
        <dsp:cNvPr id="0" name=""/>
        <dsp:cNvSpPr/>
      </dsp:nvSpPr>
      <dsp:spPr>
        <a:xfrm>
          <a:off x="2318990" y="1908810"/>
          <a:ext cx="424180" cy="424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631B0-F286-41A4-861D-8C298E08DCC2}">
      <dsp:nvSpPr>
        <dsp:cNvPr id="0" name=""/>
        <dsp:cNvSpPr/>
      </dsp:nvSpPr>
      <dsp:spPr>
        <a:xfrm>
          <a:off x="3686933" y="0"/>
          <a:ext cx="1375082" cy="16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If a completed certification has not been returned, a reminder will be sent to the employee.</a:t>
          </a:r>
        </a:p>
      </dsp:txBody>
      <dsp:txXfrm>
        <a:off x="3686933" y="0"/>
        <a:ext cx="1375082" cy="1696720"/>
      </dsp:txXfrm>
    </dsp:sp>
    <dsp:sp modelId="{BF2CD847-056C-4F19-8170-F5E0799E9E36}">
      <dsp:nvSpPr>
        <dsp:cNvPr id="0" name=""/>
        <dsp:cNvSpPr/>
      </dsp:nvSpPr>
      <dsp:spPr>
        <a:xfrm>
          <a:off x="4162385" y="1908810"/>
          <a:ext cx="424180" cy="424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F2C86-C3F6-4FC4-9C12-2783575BBC69}">
      <dsp:nvSpPr>
        <dsp:cNvPr id="0" name=""/>
        <dsp:cNvSpPr/>
      </dsp:nvSpPr>
      <dsp:spPr>
        <a:xfrm>
          <a:off x="5130770" y="2545079"/>
          <a:ext cx="1375082" cy="16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Completed certification must be returned to Lincoln Financial Group.</a:t>
          </a:r>
        </a:p>
      </dsp:txBody>
      <dsp:txXfrm>
        <a:off x="5130770" y="2545079"/>
        <a:ext cx="1375082" cy="1696720"/>
      </dsp:txXfrm>
    </dsp:sp>
    <dsp:sp modelId="{4D3321FD-2C0E-4692-9C8D-E51E5B966BCB}">
      <dsp:nvSpPr>
        <dsp:cNvPr id="0" name=""/>
        <dsp:cNvSpPr/>
      </dsp:nvSpPr>
      <dsp:spPr>
        <a:xfrm>
          <a:off x="5606221" y="1908810"/>
          <a:ext cx="424180" cy="424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3E8CF-89A5-4B10-B60A-5FC457EAAD2C}">
      <dsp:nvSpPr>
        <dsp:cNvPr id="0" name=""/>
        <dsp:cNvSpPr/>
      </dsp:nvSpPr>
      <dsp:spPr>
        <a:xfrm>
          <a:off x="6574607" y="0"/>
          <a:ext cx="1380527" cy="16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A determination will be rendered based on the certification or the incomplete process will be initiated.  </a:t>
          </a:r>
        </a:p>
      </dsp:txBody>
      <dsp:txXfrm>
        <a:off x="6574607" y="0"/>
        <a:ext cx="1380527" cy="1696720"/>
      </dsp:txXfrm>
    </dsp:sp>
    <dsp:sp modelId="{95089603-1E47-4925-B9C4-32F26B917AD8}">
      <dsp:nvSpPr>
        <dsp:cNvPr id="0" name=""/>
        <dsp:cNvSpPr/>
      </dsp:nvSpPr>
      <dsp:spPr>
        <a:xfrm>
          <a:off x="7052781" y="1908810"/>
          <a:ext cx="424180" cy="424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FEB10-F259-4EA3-ADB1-211283470EFF}">
      <dsp:nvSpPr>
        <dsp:cNvPr id="0" name=""/>
        <dsp:cNvSpPr/>
      </dsp:nvSpPr>
      <dsp:spPr>
        <a:xfrm>
          <a:off x="2190129" y="586"/>
          <a:ext cx="6175984" cy="22854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Report an absence, ask a question, etc.</a:t>
          </a:r>
        </a:p>
        <a:p>
          <a:pPr marL="228600" lvl="1" indent="-228600" algn="l" defTabSz="889000">
            <a:lnSpc>
              <a:spcPct val="90000"/>
            </a:lnSpc>
            <a:spcBef>
              <a:spcPct val="0"/>
            </a:spcBef>
            <a:spcAft>
              <a:spcPct val="15000"/>
            </a:spcAft>
            <a:buChar char="•"/>
          </a:pPr>
          <a:r>
            <a:rPr lang="en-US" sz="2000" kern="1200" dirty="0"/>
            <a:t>(800) 244-7535</a:t>
          </a:r>
        </a:p>
        <a:p>
          <a:pPr marL="228600" lvl="1" indent="-228600" algn="l" defTabSz="889000">
            <a:lnSpc>
              <a:spcPct val="90000"/>
            </a:lnSpc>
            <a:spcBef>
              <a:spcPct val="0"/>
            </a:spcBef>
            <a:spcAft>
              <a:spcPct val="15000"/>
            </a:spcAft>
            <a:buChar char="•"/>
          </a:pPr>
          <a:r>
            <a:rPr lang="en-US" sz="2000" kern="1200" dirty="0"/>
            <a:t>Available 8:00 AM – 6:00 PM MT, Monday thru Thursday </a:t>
          </a:r>
        </a:p>
        <a:p>
          <a:pPr marL="228600" lvl="1" indent="-228600" algn="l" defTabSz="889000">
            <a:lnSpc>
              <a:spcPct val="90000"/>
            </a:lnSpc>
            <a:spcBef>
              <a:spcPct val="0"/>
            </a:spcBef>
            <a:spcAft>
              <a:spcPct val="15000"/>
            </a:spcAft>
            <a:buChar char="•"/>
          </a:pPr>
          <a:r>
            <a:rPr lang="en-US" sz="2000" kern="1200" dirty="0"/>
            <a:t>Available 8:00 AM – 6:00 MT Central, Friday</a:t>
          </a:r>
        </a:p>
        <a:p>
          <a:pPr marL="228600" lvl="1" indent="-228600" algn="l" defTabSz="889000">
            <a:lnSpc>
              <a:spcPct val="90000"/>
            </a:lnSpc>
            <a:spcBef>
              <a:spcPct val="0"/>
            </a:spcBef>
            <a:spcAft>
              <a:spcPct val="15000"/>
            </a:spcAft>
            <a:buChar char="•"/>
          </a:pPr>
          <a:endParaRPr lang="en-US" sz="2000" kern="1200" dirty="0"/>
        </a:p>
      </dsp:txBody>
      <dsp:txXfrm>
        <a:off x="2190129" y="286266"/>
        <a:ext cx="5318944" cy="1714081"/>
      </dsp:txXfrm>
    </dsp:sp>
    <dsp:sp modelId="{F5D726A7-E868-4755-933A-9E7CA9324C83}">
      <dsp:nvSpPr>
        <dsp:cNvPr id="0" name=""/>
        <dsp:cNvSpPr/>
      </dsp:nvSpPr>
      <dsp:spPr>
        <a:xfrm>
          <a:off x="136535" y="586"/>
          <a:ext cx="2053594" cy="2285441"/>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Give us a call!</a:t>
          </a:r>
        </a:p>
      </dsp:txBody>
      <dsp:txXfrm>
        <a:off x="236783" y="100834"/>
        <a:ext cx="1853098" cy="2084945"/>
      </dsp:txXfrm>
    </dsp:sp>
    <dsp:sp modelId="{9505D89E-E558-4975-8750-CE7256692D08}">
      <dsp:nvSpPr>
        <dsp:cNvPr id="0" name=""/>
        <dsp:cNvSpPr/>
      </dsp:nvSpPr>
      <dsp:spPr>
        <a:xfrm>
          <a:off x="2190129" y="2514572"/>
          <a:ext cx="6175984" cy="22854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Available through single sign-on by going to www.LincolnFinancial.com</a:t>
          </a:r>
          <a:endParaRPr lang="en-US" sz="2000"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a:t>Available 24/7/365</a:t>
          </a:r>
          <a:endParaRPr lang="en-US" sz="2000"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a:t>Report an absence, check the status of a leave of absence request, run a report, etc.</a:t>
          </a:r>
        </a:p>
      </dsp:txBody>
      <dsp:txXfrm>
        <a:off x="2190129" y="2800252"/>
        <a:ext cx="5318944" cy="1714081"/>
      </dsp:txXfrm>
    </dsp:sp>
    <dsp:sp modelId="{01438741-50AF-4BBC-A89B-E65EF05B4C02}">
      <dsp:nvSpPr>
        <dsp:cNvPr id="0" name=""/>
        <dsp:cNvSpPr/>
      </dsp:nvSpPr>
      <dsp:spPr>
        <a:xfrm>
          <a:off x="132709" y="2514594"/>
          <a:ext cx="2053594" cy="2285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Visit us on the Web!</a:t>
          </a:r>
        </a:p>
      </dsp:txBody>
      <dsp:txXfrm>
        <a:off x="232957" y="2614842"/>
        <a:ext cx="1853098" cy="20849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42975B-7FDA-46E0-824B-94BBC253277E}" type="datetimeFigureOut">
              <a:rPr lang="en-US" smtClean="0"/>
              <a:t>2/27/2019</a:t>
            </a:fld>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485B97-8DB6-4513-AAD4-A4E24A7E6C7D}" type="slidenum">
              <a:rPr lang="en-US" smtClean="0"/>
              <a:t>‹#›</a:t>
            </a:fld>
            <a:endParaRPr lang="en-US" dirty="0"/>
          </a:p>
        </p:txBody>
      </p:sp>
      <p:pic>
        <p:nvPicPr>
          <p:cNvPr id="6" name="Picture 3" descr="LFG+YIC-A-color.ai"/>
          <p:cNvPicPr>
            <a:picLocks noChangeAspect="1"/>
          </p:cNvPicPr>
          <p:nvPr/>
        </p:nvPicPr>
        <p:blipFill>
          <a:blip r:embed="rId2">
            <a:extLst>
              <a:ext uri="{28A0092B-C50C-407E-A947-70E740481C1C}">
                <a14:useLocalDpi xmlns:a14="http://schemas.microsoft.com/office/drawing/2010/main" val="0"/>
              </a:ext>
            </a:extLst>
          </a:blip>
          <a:srcRect b="29381"/>
          <a:stretch>
            <a:fillRect/>
          </a:stretch>
        </p:blipFill>
        <p:spPr bwMode="auto">
          <a:xfrm>
            <a:off x="1" y="8838036"/>
            <a:ext cx="1316073" cy="45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05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3BB3A9-8F42-45F7-91DC-AC49755E9D08}" type="datetimeFigureOut">
              <a:rPr lang="en-US" smtClean="0"/>
              <a:t>2/27/2019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5BAEB2-D816-4AE9-B830-CD1F04CF01DF}" type="slidenum">
              <a:rPr lang="en-US" smtClean="0"/>
              <a:t>‹#›</a:t>
            </a:fld>
            <a:endParaRPr lang="en-US" dirty="0"/>
          </a:p>
        </p:txBody>
      </p:sp>
      <p:pic>
        <p:nvPicPr>
          <p:cNvPr id="8" name="Picture 3" descr="LFG+YIC-A-color.ai"/>
          <p:cNvPicPr>
            <a:picLocks noChangeAspect="1"/>
          </p:cNvPicPr>
          <p:nvPr/>
        </p:nvPicPr>
        <p:blipFill>
          <a:blip r:embed="rId2">
            <a:extLst>
              <a:ext uri="{28A0092B-C50C-407E-A947-70E740481C1C}">
                <a14:useLocalDpi xmlns:a14="http://schemas.microsoft.com/office/drawing/2010/main" val="0"/>
              </a:ext>
            </a:extLst>
          </a:blip>
          <a:srcRect b="29381"/>
          <a:stretch>
            <a:fillRect/>
          </a:stretch>
        </p:blipFill>
        <p:spPr bwMode="auto">
          <a:xfrm>
            <a:off x="1" y="8838036"/>
            <a:ext cx="1316073" cy="45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28600" algn="l" defTabSz="914400" rtl="0" eaLnBrk="1" latinLnBrk="0" hangingPunct="1">
      <a:defRPr sz="1200" kern="1200">
        <a:solidFill>
          <a:schemeClr val="tx1"/>
        </a:solidFill>
        <a:latin typeface="+mn-lt"/>
        <a:ea typeface="+mn-ea"/>
        <a:cs typeface="+mn-cs"/>
      </a:defRPr>
    </a:lvl2pPr>
    <a:lvl3pPr marL="457200" algn="l" defTabSz="914400" rtl="0" eaLnBrk="1" latinLnBrk="0" hangingPunct="1">
      <a:defRPr sz="1200" kern="1200">
        <a:solidFill>
          <a:schemeClr val="tx1"/>
        </a:solidFill>
        <a:latin typeface="+mn-lt"/>
        <a:ea typeface="+mn-ea"/>
        <a:cs typeface="+mn-cs"/>
      </a:defRPr>
    </a:lvl3pPr>
    <a:lvl4pPr marL="685800" algn="l" defTabSz="914400" rtl="0" eaLnBrk="1" latinLnBrk="0" hangingPunct="1">
      <a:defRPr sz="1200" kern="1200">
        <a:solidFill>
          <a:schemeClr val="tx1"/>
        </a:solidFill>
        <a:latin typeface="+mn-lt"/>
        <a:ea typeface="+mn-ea"/>
        <a:cs typeface="+mn-cs"/>
      </a:defRPr>
    </a:lvl4pPr>
    <a:lvl5pPr marL="9144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and thank you for joining us to discuss Lincoln Absence Management Services, with integrated absence administration capabilities.</a:t>
            </a:r>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t>1</a:t>
            </a:fld>
            <a:endParaRPr lang="en-US" dirty="0"/>
          </a:p>
        </p:txBody>
      </p:sp>
    </p:spTree>
    <p:extLst>
      <p:ext uri="{BB962C8B-B14F-4D97-AF65-F5344CB8AC3E}">
        <p14:creationId xmlns:p14="http://schemas.microsoft.com/office/powerpoint/2010/main" val="308956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t>18</a:t>
            </a:fld>
            <a:endParaRPr lang="en-US" dirty="0"/>
          </a:p>
        </p:txBody>
      </p:sp>
    </p:spTree>
    <p:extLst>
      <p:ext uri="{BB962C8B-B14F-4D97-AF65-F5344CB8AC3E}">
        <p14:creationId xmlns:p14="http://schemas.microsoft.com/office/powerpoint/2010/main" val="165894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t>19</a:t>
            </a:fld>
            <a:endParaRPr lang="en-US" dirty="0"/>
          </a:p>
        </p:txBody>
      </p:sp>
    </p:spTree>
    <p:extLst>
      <p:ext uri="{BB962C8B-B14F-4D97-AF65-F5344CB8AC3E}">
        <p14:creationId xmlns:p14="http://schemas.microsoft.com/office/powerpoint/2010/main" val="165894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t>20</a:t>
            </a:fld>
            <a:endParaRPr lang="en-US" dirty="0"/>
          </a:p>
        </p:txBody>
      </p:sp>
    </p:spTree>
    <p:extLst>
      <p:ext uri="{BB962C8B-B14F-4D97-AF65-F5344CB8AC3E}">
        <p14:creationId xmlns:p14="http://schemas.microsoft.com/office/powerpoint/2010/main" val="165894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lvl="1" indent="-291179" defTabSz="931774">
              <a:buFont typeface="Arial" panose="020B0604020202020204" pitchFamily="34" charset="0"/>
              <a:buChar char="•"/>
              <a:defRPr/>
            </a:pPr>
            <a:r>
              <a:rPr lang="en-US" sz="1800" dirty="0"/>
              <a:t>Please note: </a:t>
            </a:r>
            <a:r>
              <a:rPr lang="en-US" sz="1800" dirty="0">
                <a:ea typeface="Calibri"/>
                <a:cs typeface="Times New Roman"/>
              </a:rPr>
              <a:t>Lincoln will deny or delay FMLA absences reported later than </a:t>
            </a:r>
            <a:r>
              <a:rPr lang="en-US" sz="1800" dirty="0">
                <a:solidFill>
                  <a:srgbClr val="FF0000"/>
                </a:solidFill>
                <a:ea typeface="Calibri"/>
                <a:cs typeface="Times New Roman"/>
              </a:rPr>
              <a:t>seven calendar days </a:t>
            </a:r>
            <a:r>
              <a:rPr lang="en-US" sz="1800" b="1" i="1" dirty="0">
                <a:solidFill>
                  <a:srgbClr val="FF0000"/>
                </a:solidFill>
                <a:ea typeface="Calibri"/>
                <a:cs typeface="Times New Roman"/>
              </a:rPr>
              <a:t>(AIS adjust number of days as necessary)</a:t>
            </a:r>
            <a:r>
              <a:rPr lang="en-US" sz="1800" b="1" i="1" dirty="0"/>
              <a:t> </a:t>
            </a:r>
            <a:r>
              <a:rPr lang="en-US" sz="1800" dirty="0"/>
              <a:t>following the start of the leave without  documentation of an extenuating circumstance that prevented the employee from reporting your leave of absence timely.</a:t>
            </a:r>
            <a:endParaRPr lang="en-US" b="0" dirty="0"/>
          </a:p>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pPr/>
              <a:t>21</a:t>
            </a:fld>
            <a:endParaRPr lang="en-US" dirty="0"/>
          </a:p>
        </p:txBody>
      </p:sp>
    </p:spTree>
    <p:extLst>
      <p:ext uri="{BB962C8B-B14F-4D97-AF65-F5344CB8AC3E}">
        <p14:creationId xmlns:p14="http://schemas.microsoft.com/office/powerpoint/2010/main" val="312824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195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985" y="4921251"/>
            <a:ext cx="6072434" cy="854080"/>
          </a:xfrm>
        </p:spPr>
        <p:txBody>
          <a:bodyPr/>
          <a:lstStyle/>
          <a:p>
            <a:pPr defTabSz="931774">
              <a:defRPr/>
            </a:pPr>
            <a:r>
              <a:rPr lang="en-US" altLang="en-US" dirty="0">
                <a:latin typeface="Calibri" pitchFamily="34" charset="0"/>
                <a:cs typeface="Arial" pitchFamily="34" charset="0"/>
              </a:rPr>
              <a:t>Our mobile-enabled self-service portal for employees and managers is designed with ease-of-use in mind, ensuring that entering or finding information about an absence is hassle-free.  Red indicates the absence</a:t>
            </a:r>
            <a:r>
              <a:rPr lang="en-US" altLang="en-US" baseline="0" dirty="0">
                <a:latin typeface="Calibri" pitchFamily="34" charset="0"/>
                <a:cs typeface="Arial" pitchFamily="34" charset="0"/>
              </a:rPr>
              <a:t> time is denied, green is approved, while yellow is pending.</a:t>
            </a:r>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495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985" y="4921251"/>
            <a:ext cx="6072434" cy="192360"/>
          </a:xfrm>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419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282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282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282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195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solidFill>
                  <a:srgbClr val="000000"/>
                </a:solidFill>
              </a:rPr>
              <a:t>If a situation of successor in interest or joint employment is applicable, eligibility will be verified with employer and the eligibility notification may not be sent to the employee until at the latest, day 5.</a:t>
            </a:r>
          </a:p>
          <a:p>
            <a:pPr marL="174708" indent="-174708" defTabSz="931774">
              <a:buFont typeface="Arial" panose="020B0604020202020204" pitchFamily="34" charset="0"/>
              <a:buChar char="•"/>
              <a:defRPr/>
            </a:pPr>
            <a:r>
              <a:rPr lang="en-US" dirty="0">
                <a:solidFill>
                  <a:srgbClr val="000000"/>
                </a:solidFill>
              </a:rPr>
              <a:t>The absence acknowledgement packet includes a request for more information (certification) as to whether the absence reason is a qualified reason.</a:t>
            </a:r>
          </a:p>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pPr/>
              <a:t>10</a:t>
            </a:fld>
            <a:endParaRPr lang="en-US" dirty="0"/>
          </a:p>
        </p:txBody>
      </p:sp>
    </p:spTree>
    <p:extLst>
      <p:ext uri="{BB962C8B-B14F-4D97-AF65-F5344CB8AC3E}">
        <p14:creationId xmlns:p14="http://schemas.microsoft.com/office/powerpoint/2010/main" val="42470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pPr/>
              <a:t>15</a:t>
            </a:fld>
            <a:endParaRPr lang="en-US" dirty="0"/>
          </a:p>
        </p:txBody>
      </p:sp>
    </p:spTree>
    <p:extLst>
      <p:ext uri="{BB962C8B-B14F-4D97-AF65-F5344CB8AC3E}">
        <p14:creationId xmlns:p14="http://schemas.microsoft.com/office/powerpoint/2010/main" val="323463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t>16</a:t>
            </a:fld>
            <a:endParaRPr lang="en-US" dirty="0"/>
          </a:p>
        </p:txBody>
      </p:sp>
    </p:spTree>
    <p:extLst>
      <p:ext uri="{BB962C8B-B14F-4D97-AF65-F5344CB8AC3E}">
        <p14:creationId xmlns:p14="http://schemas.microsoft.com/office/powerpoint/2010/main" val="165894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AEB2-D816-4AE9-B830-CD1F04CF01DF}" type="slidenum">
              <a:rPr lang="en-US" smtClean="0"/>
              <a:t>17</a:t>
            </a:fld>
            <a:endParaRPr lang="en-US" dirty="0"/>
          </a:p>
        </p:txBody>
      </p:sp>
    </p:spTree>
    <p:extLst>
      <p:ext uri="{BB962C8B-B14F-4D97-AF65-F5344CB8AC3E}">
        <p14:creationId xmlns:p14="http://schemas.microsoft.com/office/powerpoint/2010/main" val="1658948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9" descr="157525991_PPT_Bckgd_FPO.psd"/>
          <p:cNvPicPr>
            <a:picLocks noChangeAspect="1"/>
          </p:cNvPicPr>
          <p:nvPr userDrawn="1"/>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gray">
          <a:xfrm>
            <a:off x="0" y="1554480"/>
            <a:ext cx="9144000" cy="3108960"/>
          </a:xfrm>
          <a:prstGeom prst="rect">
            <a:avLst/>
          </a:prstGeom>
          <a:solidFill>
            <a:srgbClr val="FFFFFF"/>
          </a:solidFill>
          <a:ln>
            <a:noFill/>
          </a:ln>
          <a:effectLst>
            <a:outerShdw blurRad="190500" dist="101600" dir="3600004" rotWithShape="0">
              <a:srgbClr val="808080">
                <a:alpha val="40000"/>
              </a:srgbClr>
            </a:outerShdw>
          </a:effectLst>
          <a:extLst/>
        </p:spPr>
        <p:txBody>
          <a:bodyPr lIns="91440" anchor="ctr"/>
          <a:lstStyle/>
          <a:p>
            <a:pPr algn="ctr" fontAlgn="auto">
              <a:spcBef>
                <a:spcPts val="0"/>
              </a:spcBef>
              <a:spcAft>
                <a:spcPts val="0"/>
              </a:spcAft>
              <a:defRPr/>
            </a:pPr>
            <a:endParaRPr lang="en-US" sz="4800" b="1" cap="all" baseline="0" dirty="0">
              <a:solidFill>
                <a:srgbClr val="000000"/>
              </a:solidFill>
              <a:latin typeface="+mn-lt"/>
              <a:ea typeface="+mn-ea"/>
            </a:endParaRPr>
          </a:p>
        </p:txBody>
      </p:sp>
      <p:pic>
        <p:nvPicPr>
          <p:cNvPr id="8" name="Picture 5" descr="LFG+YIC-A-color.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088" y="339725"/>
            <a:ext cx="17637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black">
          <a:xfrm>
            <a:off x="573088" y="1645920"/>
            <a:ext cx="8229600" cy="1188720"/>
          </a:xfrm>
        </p:spPr>
        <p:txBody>
          <a:bodyPr anchor="b">
            <a:noAutofit/>
          </a:bodyPr>
          <a:lstStyle>
            <a:lvl1pPr algn="l">
              <a:lnSpc>
                <a:spcPts val="4200"/>
              </a:lnSpc>
              <a:defRPr sz="4200" b="1">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573088" y="2926080"/>
            <a:ext cx="8229600" cy="914400"/>
          </a:xfrm>
        </p:spPr>
        <p:txBody>
          <a:bodyPr>
            <a:normAutofit/>
          </a:bodyPr>
          <a:lstStyle>
            <a:lvl1pPr marL="0" indent="0" algn="l">
              <a:lnSpc>
                <a:spcPts val="2600"/>
              </a:lnSpc>
              <a:buNone/>
              <a:defRPr sz="2400" b="0">
                <a:solidFill>
                  <a:srgbClr val="98002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a:spLocks noChangeArrowheads="1"/>
          </p:cNvSpPr>
          <p:nvPr userDrawn="1"/>
        </p:nvSpPr>
        <p:spPr bwMode="ltGray">
          <a:xfrm>
            <a:off x="573088" y="4113213"/>
            <a:ext cx="3575050" cy="1471612"/>
          </a:xfrm>
          <a:prstGeom prst="rect">
            <a:avLst/>
          </a:prstGeom>
          <a:solidFill>
            <a:srgbClr val="840022"/>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5" name="Text Placeholder 4"/>
          <p:cNvSpPr>
            <a:spLocks noGrp="1"/>
          </p:cNvSpPr>
          <p:nvPr>
            <p:ph type="body" sz="quarter" idx="13"/>
          </p:nvPr>
        </p:nvSpPr>
        <p:spPr bwMode="white">
          <a:xfrm>
            <a:off x="685800" y="4160520"/>
            <a:ext cx="3383280" cy="365760"/>
          </a:xfrm>
        </p:spPr>
        <p:txBody>
          <a:bodyPr anchor="b">
            <a:noAutofit/>
          </a:bodyPr>
          <a:lstStyle>
            <a:lvl1pPr marL="0" indent="0" algn="l" defTabSz="914400" rtl="0" eaLnBrk="1" latinLnBrk="0" hangingPunct="1">
              <a:lnSpc>
                <a:spcPts val="2000"/>
              </a:lnSpc>
              <a:spcBef>
                <a:spcPts val="0"/>
              </a:spcBef>
              <a:spcAft>
                <a:spcPts val="600"/>
              </a:spcAft>
              <a:buFont typeface="Arial" pitchFamily="34" charset="0"/>
              <a:buNone/>
              <a:defRPr lang="en-US" sz="1800" b="1" kern="1200" dirty="0">
                <a:solidFill>
                  <a:srgbClr val="FFFFFF"/>
                </a:solidFill>
                <a:latin typeface="+mn-lt"/>
                <a:ea typeface="+mn-ea"/>
                <a:cs typeface="+mn-cs"/>
              </a:defRPr>
            </a:lvl1pPr>
          </a:lstStyle>
          <a:p>
            <a:pPr lvl="0"/>
            <a:r>
              <a:rPr lang="en-US"/>
              <a:t>Click to edit Master text styles</a:t>
            </a:r>
          </a:p>
        </p:txBody>
      </p:sp>
      <p:sp>
        <p:nvSpPr>
          <p:cNvPr id="14" name="Text Placeholder 4"/>
          <p:cNvSpPr>
            <a:spLocks noGrp="1"/>
          </p:cNvSpPr>
          <p:nvPr>
            <p:ph type="body" sz="quarter" idx="14"/>
          </p:nvPr>
        </p:nvSpPr>
        <p:spPr bwMode="white">
          <a:xfrm>
            <a:off x="685800" y="4526280"/>
            <a:ext cx="3383280" cy="548640"/>
          </a:xfrm>
        </p:spPr>
        <p:txBody>
          <a:bodyPr>
            <a:noAutofit/>
          </a:bodyPr>
          <a:lstStyle>
            <a:lvl1pPr marL="0" indent="0" algn="l" defTabSz="914400" rtl="0" eaLnBrk="1" latinLnBrk="0" hangingPunct="1">
              <a:lnSpc>
                <a:spcPts val="2200"/>
              </a:lnSpc>
              <a:spcBef>
                <a:spcPts val="0"/>
              </a:spcBef>
              <a:spcAft>
                <a:spcPts val="0"/>
              </a:spcAft>
              <a:buFont typeface="Arial" pitchFamily="34" charset="0"/>
              <a:buNone/>
              <a:defRPr lang="en-US" sz="1800" b="0" i="1" kern="1200" dirty="0">
                <a:solidFill>
                  <a:srgbClr val="FFFFFF"/>
                </a:solidFill>
                <a:latin typeface="+mn-lt"/>
                <a:ea typeface="+mn-ea"/>
                <a:cs typeface="+mn-cs"/>
              </a:defRPr>
            </a:lvl1pPr>
          </a:lstStyle>
          <a:p>
            <a:pPr lvl="0"/>
            <a:r>
              <a:rPr lang="en-US"/>
              <a:t>Click to edit Master text styles</a:t>
            </a:r>
          </a:p>
        </p:txBody>
      </p:sp>
      <p:sp>
        <p:nvSpPr>
          <p:cNvPr id="15" name="Text Placeholder 4"/>
          <p:cNvSpPr>
            <a:spLocks noGrp="1"/>
          </p:cNvSpPr>
          <p:nvPr>
            <p:ph type="body" sz="quarter" idx="15"/>
          </p:nvPr>
        </p:nvSpPr>
        <p:spPr bwMode="white">
          <a:xfrm>
            <a:off x="685800" y="5120640"/>
            <a:ext cx="3383280" cy="365760"/>
          </a:xfrm>
        </p:spPr>
        <p:txBody>
          <a:bodyPr anchor="b">
            <a:noAutofit/>
          </a:bodyPr>
          <a:lstStyle>
            <a:lvl1pPr marL="0" indent="0" algn="l" defTabSz="914400" rtl="0" eaLnBrk="1" latinLnBrk="0" hangingPunct="1">
              <a:lnSpc>
                <a:spcPts val="2000"/>
              </a:lnSpc>
              <a:spcBef>
                <a:spcPts val="0"/>
              </a:spcBef>
              <a:spcAft>
                <a:spcPts val="600"/>
              </a:spcAft>
              <a:buFont typeface="Arial" pitchFamily="34" charset="0"/>
              <a:buNone/>
              <a:defRPr lang="en-US" sz="1800" b="0" kern="1200" dirty="0">
                <a:solidFill>
                  <a:srgbClr val="FFFFFF"/>
                </a:solidFill>
                <a:latin typeface="+mn-lt"/>
                <a:ea typeface="+mn-ea"/>
                <a:cs typeface="+mn-cs"/>
              </a:defRPr>
            </a:lvl1pPr>
          </a:lstStyle>
          <a:p>
            <a:pPr lvl="0"/>
            <a:r>
              <a:rPr lang="en-US"/>
              <a:t>Click to edit Master text styles</a:t>
            </a:r>
          </a:p>
        </p:txBody>
      </p:sp>
      <p:sp>
        <p:nvSpPr>
          <p:cNvPr id="19" name="Rectangle 18"/>
          <p:cNvSpPr/>
          <p:nvPr userDrawn="1"/>
        </p:nvSpPr>
        <p:spPr>
          <a:xfrm>
            <a:off x="6788799" y="6480197"/>
            <a:ext cx="2263761" cy="169277"/>
          </a:xfrm>
          <a:prstGeom prst="rect">
            <a:avLst/>
          </a:prstGeom>
        </p:spPr>
        <p:txBody>
          <a:bodyPr wrap="none" tIns="0" bIns="0" anchor="b">
            <a:spAutoFit/>
          </a:bodyPr>
          <a:lstStyle/>
          <a:p>
            <a:pPr algn="r"/>
            <a:r>
              <a:rPr lang="en-US" sz="1100" dirty="0">
                <a:solidFill>
                  <a:srgbClr val="000000"/>
                </a:solidFill>
              </a:rPr>
              <a:t>©2014 Lincoln National Corporation</a:t>
            </a:r>
          </a:p>
        </p:txBody>
      </p:sp>
      <p:sp>
        <p:nvSpPr>
          <p:cNvPr id="20" name="Picture Placeholder 27"/>
          <p:cNvSpPr>
            <a:spLocks noGrp="1"/>
          </p:cNvSpPr>
          <p:nvPr>
            <p:ph type="pic" sz="quarter" idx="16"/>
          </p:nvPr>
        </p:nvSpPr>
        <p:spPr>
          <a:xfrm>
            <a:off x="6053138" y="4989513"/>
            <a:ext cx="2607821" cy="1103312"/>
          </a:xfrm>
          <a:prstGeom prst="rect">
            <a:avLst/>
          </a:prstGeom>
        </p:spPr>
        <p:txBody>
          <a:bodyPr rtlCol="0">
            <a:normAutofit/>
          </a:bodyPr>
          <a:lstStyle>
            <a:lvl1pPr marL="0" indent="0" algn="ctr">
              <a:buFontTx/>
              <a:buNone/>
              <a:defRPr sz="1800" b="0">
                <a:solidFill>
                  <a:schemeClr val="tx1"/>
                </a:solidFill>
                <a:latin typeface="+mn-lt"/>
              </a:defRPr>
            </a:lvl1pPr>
          </a:lstStyle>
          <a:p>
            <a:pPr lvl="0"/>
            <a:r>
              <a:rPr lang="en-US" noProof="0" dirty="0"/>
              <a:t>Click icon to add picture</a:t>
            </a:r>
          </a:p>
        </p:txBody>
      </p:sp>
      <p:sp>
        <p:nvSpPr>
          <p:cNvPr id="4" name="Rectangle 3"/>
          <p:cNvSpPr/>
          <p:nvPr userDrawn="1"/>
        </p:nvSpPr>
        <p:spPr>
          <a:xfrm>
            <a:off x="3843275" y="6480197"/>
            <a:ext cx="1457450" cy="169277"/>
          </a:xfrm>
          <a:prstGeom prst="rect">
            <a:avLst/>
          </a:prstGeom>
        </p:spPr>
        <p:txBody>
          <a:bodyPr wrap="none" tIns="0" bIns="0" anchor="b" anchorCtr="0">
            <a:spAutoFit/>
          </a:bodyPr>
          <a:lstStyle/>
          <a:p>
            <a:pPr>
              <a:spcAft>
                <a:spcPts val="600"/>
              </a:spcAft>
            </a:pPr>
            <a:r>
              <a:rPr lang="en-US" sz="1100" b="1" dirty="0"/>
              <a:t>[Audience Disclosure]</a:t>
            </a:r>
          </a:p>
        </p:txBody>
      </p:sp>
      <p:sp>
        <p:nvSpPr>
          <p:cNvPr id="22" name="Rectangle 21"/>
          <p:cNvSpPr>
            <a:spLocks noChangeArrowheads="1"/>
          </p:cNvSpPr>
          <p:nvPr userDrawn="1"/>
        </p:nvSpPr>
        <p:spPr bwMode="auto">
          <a:xfrm>
            <a:off x="5852160" y="1188239"/>
            <a:ext cx="3291840" cy="365760"/>
          </a:xfrm>
          <a:prstGeom prst="rect">
            <a:avLst/>
          </a:prstGeom>
          <a:solidFill>
            <a:srgbClr val="C0AF2C"/>
          </a:solidFill>
          <a:ln>
            <a:noFill/>
          </a:ln>
          <a:effectLst/>
          <a:extLst/>
        </p:spPr>
        <p:txBody>
          <a:bodyPr anchor="ctr"/>
          <a:lstStyle/>
          <a:p>
            <a:pPr algn="l" fontAlgn="auto">
              <a:spcBef>
                <a:spcPts val="0"/>
              </a:spcBef>
              <a:spcAft>
                <a:spcPts val="0"/>
              </a:spcAft>
              <a:defRPr/>
            </a:pPr>
            <a:r>
              <a:rPr lang="en-US" sz="1800" cap="all" baseline="0" dirty="0">
                <a:solidFill>
                  <a:schemeClr val="lt1"/>
                </a:solidFill>
                <a:latin typeface="+mn-lt"/>
                <a:ea typeface="+mn-ea"/>
              </a:rPr>
              <a:t>Group Benefits</a:t>
            </a:r>
          </a:p>
        </p:txBody>
      </p:sp>
    </p:spTree>
    <p:extLst>
      <p:ext uri="{BB962C8B-B14F-4D97-AF65-F5344CB8AC3E}">
        <p14:creationId xmlns:p14="http://schemas.microsoft.com/office/powerpoint/2010/main" val="131409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4" name="Rectangle 3"/>
          <p:cNvSpPr>
            <a:spLocks noChangeArrowheads="1"/>
          </p:cNvSpPr>
          <p:nvPr userDrawn="1"/>
        </p:nvSpPr>
        <p:spPr bwMode="gray">
          <a:xfrm>
            <a:off x="0" y="1554480"/>
            <a:ext cx="9144000" cy="3108960"/>
          </a:xfrm>
          <a:prstGeom prst="rect">
            <a:avLst/>
          </a:prstGeom>
          <a:solidFill>
            <a:srgbClr val="FFFFFF"/>
          </a:solidFill>
          <a:ln>
            <a:noFill/>
          </a:ln>
          <a:effectLst>
            <a:outerShdw blurRad="190500" dist="101600" dir="3600004" rotWithShape="0">
              <a:srgbClr val="808080">
                <a:alpha val="40000"/>
              </a:srgbClr>
            </a:outerShdw>
          </a:effectLst>
          <a:extLst/>
        </p:spPr>
        <p:txBody>
          <a:bodyPr lIns="91440" anchor="ctr"/>
          <a:lstStyle/>
          <a:p>
            <a:pPr algn="ctr" fontAlgn="auto">
              <a:spcBef>
                <a:spcPts val="0"/>
              </a:spcBef>
              <a:spcAft>
                <a:spcPts val="0"/>
              </a:spcAft>
              <a:defRPr/>
            </a:pPr>
            <a:r>
              <a:rPr lang="en-US" sz="4800" b="1" cap="all" baseline="0" dirty="0">
                <a:solidFill>
                  <a:srgbClr val="98002E"/>
                </a:solidFill>
                <a:latin typeface="+mn-lt"/>
                <a:ea typeface="+mn-ea"/>
              </a:rPr>
              <a:t>Thank You</a:t>
            </a:r>
          </a:p>
        </p:txBody>
      </p:sp>
      <p:pic>
        <p:nvPicPr>
          <p:cNvPr id="6"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72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 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4" name="Rectangle 3"/>
          <p:cNvSpPr>
            <a:spLocks noChangeArrowheads="1"/>
          </p:cNvSpPr>
          <p:nvPr userDrawn="1"/>
        </p:nvSpPr>
        <p:spPr bwMode="gray">
          <a:xfrm>
            <a:off x="0" y="1554480"/>
            <a:ext cx="9144000" cy="3108960"/>
          </a:xfrm>
          <a:prstGeom prst="rect">
            <a:avLst/>
          </a:prstGeom>
          <a:solidFill>
            <a:srgbClr val="FFFFFF"/>
          </a:solidFill>
          <a:ln>
            <a:noFill/>
          </a:ln>
          <a:effectLst>
            <a:outerShdw blurRad="190500" dist="101600" dir="3600004" rotWithShape="0">
              <a:srgbClr val="808080">
                <a:alpha val="40000"/>
              </a:srgbClr>
            </a:outerShdw>
          </a:effectLst>
          <a:extLst/>
        </p:spPr>
        <p:txBody>
          <a:bodyPr lIns="640080" anchor="ctr"/>
          <a:lstStyle/>
          <a:p>
            <a:pPr algn="l" fontAlgn="auto">
              <a:spcBef>
                <a:spcPts val="0"/>
              </a:spcBef>
              <a:spcAft>
                <a:spcPts val="0"/>
              </a:spcAft>
              <a:defRPr/>
            </a:pPr>
            <a:r>
              <a:rPr lang="en-US" sz="4400" b="1" cap="all" baseline="0" dirty="0">
                <a:solidFill>
                  <a:srgbClr val="98002E"/>
                </a:solidFill>
                <a:latin typeface="+mn-lt"/>
                <a:ea typeface="+mn-ea"/>
              </a:rPr>
              <a:t>Thank You</a:t>
            </a:r>
          </a:p>
        </p:txBody>
      </p:sp>
      <p:sp>
        <p:nvSpPr>
          <p:cNvPr id="6" name="Picture Placeholder 2"/>
          <p:cNvSpPr>
            <a:spLocks noGrp="1"/>
          </p:cNvSpPr>
          <p:nvPr>
            <p:ph type="pic" sz="quarter" idx="17"/>
          </p:nvPr>
        </p:nvSpPr>
        <p:spPr bwMode="gray">
          <a:xfrm rot="325955">
            <a:off x="5920119" y="686179"/>
            <a:ext cx="2742965" cy="3026145"/>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a:defRPr sz="1800" b="0" i="0">
                <a:solidFill>
                  <a:schemeClr val="tx1"/>
                </a:solidFill>
                <a:latin typeface="+mn-lt"/>
              </a:defRPr>
            </a:lvl1pPr>
          </a:lstStyle>
          <a:p>
            <a:pPr lvl="0"/>
            <a:r>
              <a:rPr lang="en-US" noProof="0" dirty="0"/>
              <a:t>Click icon to add picture</a:t>
            </a:r>
          </a:p>
        </p:txBody>
      </p:sp>
      <p:sp>
        <p:nvSpPr>
          <p:cNvPr id="7" name="Picture Placeholder 2"/>
          <p:cNvSpPr>
            <a:spLocks noGrp="1"/>
          </p:cNvSpPr>
          <p:nvPr>
            <p:ph type="pic" sz="quarter" idx="18"/>
          </p:nvPr>
        </p:nvSpPr>
        <p:spPr bwMode="gray">
          <a:xfrm rot="21133873">
            <a:off x="3868291" y="1151595"/>
            <a:ext cx="2742965" cy="3026145"/>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a:defRPr sz="1800" b="0" i="0">
                <a:solidFill>
                  <a:schemeClr val="tx1"/>
                </a:solidFill>
                <a:latin typeface="+mn-lt"/>
              </a:defRPr>
            </a:lvl1pPr>
          </a:lstStyle>
          <a:p>
            <a:pPr lvl="0"/>
            <a:r>
              <a:rPr lang="en-US" noProof="0" dirty="0"/>
              <a:t>Click icon to add picture</a:t>
            </a:r>
          </a:p>
        </p:txBody>
      </p:sp>
      <p:sp>
        <p:nvSpPr>
          <p:cNvPr id="8" name="Picture Placeholder 2"/>
          <p:cNvSpPr>
            <a:spLocks noGrp="1"/>
          </p:cNvSpPr>
          <p:nvPr>
            <p:ph type="pic" sz="quarter" idx="19"/>
          </p:nvPr>
        </p:nvSpPr>
        <p:spPr bwMode="gray">
          <a:xfrm rot="21393285">
            <a:off x="4976245" y="2953180"/>
            <a:ext cx="2742965" cy="3026145"/>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a:defRPr sz="1800" b="0" i="0">
                <a:solidFill>
                  <a:schemeClr val="tx1"/>
                </a:solidFill>
                <a:latin typeface="+mn-lt"/>
              </a:defRPr>
            </a:lvl1pPr>
          </a:lstStyle>
          <a:p>
            <a:pPr lvl="0"/>
            <a:r>
              <a:rPr lang="en-US" noProof="0" dirty="0"/>
              <a:t>Click icon to add picture</a:t>
            </a:r>
          </a:p>
        </p:txBody>
      </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39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osures Slide">
    <p:spTree>
      <p:nvGrpSpPr>
        <p:cNvPr id="1" name=""/>
        <p:cNvGrpSpPr/>
        <p:nvPr/>
      </p:nvGrpSpPr>
      <p:grpSpPr>
        <a:xfrm>
          <a:off x="0" y="0"/>
          <a:ext cx="0" cy="0"/>
          <a:chOff x="0" y="0"/>
          <a:chExt cx="0" cy="0"/>
        </a:xfrm>
      </p:grpSpPr>
      <p:sp>
        <p:nvSpPr>
          <p:cNvPr id="6" name="Rectangle 5"/>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5" name="Text Placeholder 4"/>
          <p:cNvSpPr>
            <a:spLocks noGrp="1"/>
          </p:cNvSpPr>
          <p:nvPr>
            <p:ph type="body" sz="quarter" idx="11" hasCustomPrompt="1"/>
          </p:nvPr>
        </p:nvSpPr>
        <p:spPr>
          <a:xfrm>
            <a:off x="320040" y="1142999"/>
            <a:ext cx="8503920" cy="4389120"/>
          </a:xfrm>
        </p:spPr>
        <p:txBody>
          <a:bodyPr>
            <a:noAutofit/>
          </a:bodyPr>
          <a:lstStyle>
            <a:lvl1pPr marL="0" indent="0">
              <a:lnSpc>
                <a:spcPct val="100000"/>
              </a:lnSpc>
              <a:buFont typeface="Arial" pitchFamily="34" charset="0"/>
              <a:buNone/>
              <a:defRPr lang="en-US" sz="1200" b="0" kern="1200" baseline="0" dirty="0" smtClean="0">
                <a:solidFill>
                  <a:srgbClr val="000000"/>
                </a:solidFill>
                <a:latin typeface="+mn-lt"/>
                <a:ea typeface="+mn-ea"/>
                <a:cs typeface="+mn-cs"/>
              </a:defRPr>
            </a:lvl1pPr>
            <a:lvl2pPr marL="228600" indent="0">
              <a:lnSpc>
                <a:spcPct val="100000"/>
              </a:lnSpc>
              <a:buNone/>
              <a:defRPr lang="en-US" sz="1200" kern="1200" dirty="0" smtClean="0">
                <a:solidFill>
                  <a:srgbClr val="000000"/>
                </a:solidFill>
                <a:latin typeface="+mn-lt"/>
                <a:ea typeface="+mn-ea"/>
                <a:cs typeface="+mn-cs"/>
              </a:defRPr>
            </a:lvl2pPr>
            <a:lvl3pPr marL="457200" indent="0">
              <a:lnSpc>
                <a:spcPct val="100000"/>
              </a:lnSpc>
              <a:buNone/>
              <a:defRPr sz="1200"/>
            </a:lvl3pPr>
            <a:lvl4pPr marL="685800" indent="0">
              <a:lnSpc>
                <a:spcPct val="100000"/>
              </a:lnSpc>
              <a:buNone/>
              <a:defRPr sz="1200"/>
            </a:lvl4pPr>
            <a:lvl5pPr marL="914400" indent="0">
              <a:lnSpc>
                <a:spcPct val="100000"/>
              </a:lnSpc>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2"/>
          <p:cNvSpPr>
            <a:spLocks noGrp="1"/>
          </p:cNvSpPr>
          <p:nvPr>
            <p:ph type="title"/>
          </p:nvPr>
        </p:nvSpPr>
        <p:spPr>
          <a:xfrm>
            <a:off x="320040" y="457200"/>
            <a:ext cx="8503920" cy="457200"/>
          </a:xfrm>
        </p:spPr>
        <p:txBody>
          <a:bodyPr/>
          <a:lstStyle/>
          <a:p>
            <a:r>
              <a:rPr lang="en-US" dirty="0"/>
              <a:t>Click to edit Master title style</a:t>
            </a:r>
          </a:p>
        </p:txBody>
      </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Slide Number Placeholder 5"/>
          <p:cNvSpPr>
            <a:spLocks noGrp="1"/>
          </p:cNvSpPr>
          <p:nvPr>
            <p:ph type="sldNum" sz="quarter" idx="10"/>
          </p:nvPr>
        </p:nvSpPr>
        <p:spPr/>
        <p:txBody>
          <a:bodyPr/>
          <a:lstStyle/>
          <a:p>
            <a:fld id="{E49B4C36-CA85-496D-A067-FC602A1FD8AC}" type="slidenum">
              <a:rPr lang="en-US" smtClean="0"/>
              <a:t>‹#›</a:t>
            </a:fld>
            <a:endParaRPr lang="en-US" dirty="0"/>
          </a:p>
        </p:txBody>
      </p:sp>
      <p:sp>
        <p:nvSpPr>
          <p:cNvPr id="3" name="Title 2"/>
          <p:cNvSpPr>
            <a:spLocks noGrp="1"/>
          </p:cNvSpPr>
          <p:nvPr>
            <p:ph type="title"/>
          </p:nvPr>
        </p:nvSpPr>
        <p:spPr/>
        <p:txBody>
          <a:bodyPr/>
          <a:lstStyle/>
          <a:p>
            <a:r>
              <a:rPr lang="en-US" dirty="0"/>
              <a:t>Click to edit Master title style</a:t>
            </a:r>
          </a:p>
        </p:txBody>
      </p:sp>
      <p:pic>
        <p:nvPicPr>
          <p:cNvPr id="13"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Tree>
    <p:extLst>
      <p:ext uri="{BB962C8B-B14F-4D97-AF65-F5344CB8AC3E}">
        <p14:creationId xmlns:p14="http://schemas.microsoft.com/office/powerpoint/2010/main" val="412819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49B4C36-CA85-496D-A067-FC602A1FD8AC}" type="slidenum">
              <a:rPr lang="en-US" smtClean="0"/>
              <a:t>‹#›</a:t>
            </a:fld>
            <a:endParaRPr lang="en-US" dirty="0"/>
          </a:p>
        </p:txBody>
      </p:sp>
      <p:sp>
        <p:nvSpPr>
          <p:cNvPr id="4" name="Rectangle 3"/>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Tree>
    <p:extLst>
      <p:ext uri="{BB962C8B-B14F-4D97-AF65-F5344CB8AC3E}">
        <p14:creationId xmlns:p14="http://schemas.microsoft.com/office/powerpoint/2010/main" val="294916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8" name="Rectangle 7"/>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Content Placeholder 2"/>
          <p:cNvSpPr>
            <a:spLocks noGrp="1"/>
          </p:cNvSpPr>
          <p:nvPr>
            <p:ph idx="1"/>
          </p:nvPr>
        </p:nvSpPr>
        <p:spPr/>
        <p:txBody>
          <a:bodyPr>
            <a:noAutofit/>
          </a:bodyPr>
          <a:lstStyle>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9B4C36-CA85-496D-A067-FC602A1FD8AC}" type="slidenum">
              <a:rPr lang="en-US" smtClean="0"/>
              <a:t>‹#›</a:t>
            </a:fld>
            <a:endParaRPr lang="en-US" dirty="0"/>
          </a:p>
        </p:txBody>
      </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Autofit/>
          </a:bodyPr>
          <a:lstStyle/>
          <a:p>
            <a:r>
              <a:rPr lang="en-US" dirty="0"/>
              <a:t>Click to edit Master title style</a:t>
            </a:r>
          </a:p>
        </p:txBody>
      </p:sp>
    </p:spTree>
    <p:extLst>
      <p:ext uri="{BB962C8B-B14F-4D97-AF65-F5344CB8AC3E}">
        <p14:creationId xmlns:p14="http://schemas.microsoft.com/office/powerpoint/2010/main" val="419413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5" name="Rectangle 14"/>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9" name="Rectangle 8"/>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11" name="Picture Placeholder 2"/>
          <p:cNvSpPr>
            <a:spLocks noGrp="1"/>
          </p:cNvSpPr>
          <p:nvPr>
            <p:ph type="pic" sz="quarter" idx="16"/>
          </p:nvPr>
        </p:nvSpPr>
        <p:spPr bwMode="gray">
          <a:xfrm rot="199592">
            <a:off x="5092137" y="1351480"/>
            <a:ext cx="3581400" cy="3876675"/>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marL="228600" indent="-228600">
              <a:buFont typeface="Arial" pitchFamily="34" charset="0"/>
              <a:buChar char="•"/>
              <a:defRPr sz="1800" b="0" i="0">
                <a:solidFill>
                  <a:schemeClr val="tx1"/>
                </a:solidFill>
                <a:latin typeface="+mn-lt"/>
              </a:defRPr>
            </a:lvl1pPr>
          </a:lstStyle>
          <a:p>
            <a:pPr lvl="0"/>
            <a:r>
              <a:rPr lang="en-US" noProof="0" dirty="0"/>
              <a:t>Click icon to add picture</a:t>
            </a:r>
          </a:p>
        </p:txBody>
      </p:sp>
      <p:sp>
        <p:nvSpPr>
          <p:cNvPr id="14" name="Text Placeholder 13"/>
          <p:cNvSpPr>
            <a:spLocks noGrp="1"/>
          </p:cNvSpPr>
          <p:nvPr>
            <p:ph type="body" sz="quarter" idx="17"/>
          </p:nvPr>
        </p:nvSpPr>
        <p:spPr>
          <a:xfrm>
            <a:off x="320040" y="1463040"/>
            <a:ext cx="4480560" cy="3657600"/>
          </a:xfrm>
        </p:spPr>
        <p:txBody>
          <a:bodyPr/>
          <a:lstStyle>
            <a:lvl1pPr marL="342900" indent="-342900">
              <a:buFont typeface="+mj-lt"/>
              <a:buAutoNum type="arabicPeriod"/>
              <a:defRPr/>
            </a:lvl1pPr>
            <a:lvl2pPr marL="694944" indent="-347472">
              <a:defRPr sz="1800"/>
            </a:lvl2pPr>
            <a:lvl3pPr marL="1042416" indent="-347472">
              <a:defRPr sz="1800"/>
            </a:lvl3pPr>
            <a:lvl4pPr marL="1389888" indent="-347472">
              <a:defRPr sz="1800"/>
            </a:lvl4pPr>
            <a:lvl5pPr marL="1737360" indent="-347472">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3"/>
          <p:cNvSpPr>
            <a:spLocks noGrp="1"/>
          </p:cNvSpPr>
          <p:nvPr>
            <p:ph type="title"/>
          </p:nvPr>
        </p:nvSpPr>
        <p:spPr>
          <a:xfrm>
            <a:off x="320040" y="457200"/>
            <a:ext cx="8503920" cy="457200"/>
          </a:xfrm>
        </p:spPr>
        <p:txBody>
          <a:bodyPr>
            <a:noAutofit/>
          </a:bodyPr>
          <a:lstStyle/>
          <a:p>
            <a:r>
              <a:rPr lang="en-US" dirty="0"/>
              <a:t>Click to edit Master title style</a:t>
            </a:r>
          </a:p>
        </p:txBody>
      </p:sp>
    </p:spTree>
    <p:extLst>
      <p:ext uri="{BB962C8B-B14F-4D97-AF65-F5344CB8AC3E}">
        <p14:creationId xmlns:p14="http://schemas.microsoft.com/office/powerpoint/2010/main" val="109241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13" name="Rectangle 12"/>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Content Placeholder 2"/>
          <p:cNvSpPr>
            <a:spLocks noGrp="1"/>
          </p:cNvSpPr>
          <p:nvPr>
            <p:ph sz="half" idx="1"/>
          </p:nvPr>
        </p:nvSpPr>
        <p:spPr>
          <a:xfrm>
            <a:off x="320040" y="1142999"/>
            <a:ext cx="4114800" cy="4754880"/>
          </a:xfrm>
        </p:spPr>
        <p:txBody>
          <a:bodyPr/>
          <a:lstStyle>
            <a:lvl1pPr>
              <a:lnSpc>
                <a:spcPct val="100000"/>
              </a:lnSpc>
              <a:defRPr lang="en-US" sz="2000" kern="1200" dirty="0" smtClean="0">
                <a:solidFill>
                  <a:srgbClr val="98002E"/>
                </a:solidFill>
                <a:latin typeface="+mn-lt"/>
                <a:ea typeface="+mn-ea"/>
                <a:cs typeface="+mn-cs"/>
              </a:defRPr>
            </a:lvl1pPr>
            <a:lvl2pPr marL="457200" indent="-228600">
              <a:lnSpc>
                <a:spcPct val="100000"/>
              </a:lnSpc>
              <a:defRPr lang="en-US" sz="1800" kern="1200" dirty="0" smtClean="0">
                <a:solidFill>
                  <a:srgbClr val="000000"/>
                </a:solidFill>
                <a:latin typeface="+mn-lt"/>
                <a:ea typeface="+mn-ea"/>
                <a:cs typeface="+mn-cs"/>
              </a:defRPr>
            </a:lvl2pPr>
            <a:lvl3pPr marL="685800" indent="-228600">
              <a:lnSpc>
                <a:spcPct val="100000"/>
              </a:lnSpc>
              <a:defRPr lang="en-US" sz="1800" kern="1200" dirty="0" smtClean="0">
                <a:solidFill>
                  <a:srgbClr val="000000"/>
                </a:solidFill>
                <a:latin typeface="+mn-lt"/>
                <a:ea typeface="+mn-ea"/>
                <a:cs typeface="+mn-cs"/>
              </a:defRPr>
            </a:lvl3pPr>
            <a:lvl4pPr marL="914400" indent="-228600">
              <a:lnSpc>
                <a:spcPct val="100000"/>
              </a:lnSpc>
              <a:defRPr lang="en-US" sz="1800" kern="1200" dirty="0" smtClean="0">
                <a:solidFill>
                  <a:srgbClr val="000000"/>
                </a:solidFill>
                <a:latin typeface="+mn-lt"/>
                <a:ea typeface="+mn-ea"/>
                <a:cs typeface="+mn-cs"/>
              </a:defRPr>
            </a:lvl4pPr>
            <a:lvl5pPr marL="1143000" indent="-228600">
              <a:lnSpc>
                <a:spcPct val="100000"/>
              </a:lnSpc>
              <a:defRPr lang="en-US" sz="1800" kern="1200" dirty="0">
                <a:solidFill>
                  <a:srgbClr val="000000"/>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9160" y="1142999"/>
            <a:ext cx="4114800" cy="4754880"/>
          </a:xfrm>
        </p:spPr>
        <p:txBody>
          <a:bodyPr/>
          <a:lstStyle>
            <a:lvl1pPr marL="228600" indent="-228600">
              <a:lnSpc>
                <a:spcPct val="100000"/>
              </a:lnSpc>
              <a:defRPr lang="en-US" sz="2000" kern="1200" dirty="0" smtClean="0">
                <a:solidFill>
                  <a:srgbClr val="98002E"/>
                </a:solidFill>
                <a:latin typeface="+mn-lt"/>
                <a:ea typeface="+mn-ea"/>
                <a:cs typeface="+mn-cs"/>
              </a:defRPr>
            </a:lvl1pPr>
            <a:lvl2pPr>
              <a:lnSpc>
                <a:spcPct val="100000"/>
              </a:lnSpc>
              <a:defRPr lang="en-US" sz="1800" kern="1200" dirty="0" smtClean="0">
                <a:solidFill>
                  <a:srgbClr val="000000"/>
                </a:solidFill>
                <a:latin typeface="+mn-lt"/>
                <a:ea typeface="+mn-ea"/>
                <a:cs typeface="+mn-cs"/>
              </a:defRPr>
            </a:lvl2pPr>
            <a:lvl3pPr marL="685800" indent="-228600">
              <a:lnSpc>
                <a:spcPct val="100000"/>
              </a:lnSpc>
              <a:defRPr lang="en-US" sz="1800" kern="1200" dirty="0" smtClean="0">
                <a:solidFill>
                  <a:srgbClr val="000000"/>
                </a:solidFill>
                <a:latin typeface="+mn-lt"/>
                <a:ea typeface="+mn-ea"/>
                <a:cs typeface="+mn-cs"/>
              </a:defRPr>
            </a:lvl3pPr>
            <a:lvl4pPr marL="914400" indent="-228600">
              <a:lnSpc>
                <a:spcPct val="100000"/>
              </a:lnSpc>
              <a:defRPr lang="en-US" sz="1800" kern="1200" dirty="0" smtClean="0">
                <a:solidFill>
                  <a:srgbClr val="000000"/>
                </a:solidFill>
                <a:latin typeface="+mn-lt"/>
                <a:ea typeface="+mn-ea"/>
                <a:cs typeface="+mn-cs"/>
              </a:defRPr>
            </a:lvl4pPr>
            <a:lvl5pPr marL="1143000" indent="-228600">
              <a:lnSpc>
                <a:spcPct val="100000"/>
              </a:lnSpc>
              <a:defRPr lang="en-US" sz="1800" kern="1200" dirty="0">
                <a:solidFill>
                  <a:srgbClr val="000000"/>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a:lstStyle/>
          <a:p>
            <a:fld id="{E49B4C36-CA85-496D-A067-FC602A1FD8AC}" type="slidenum">
              <a:rPr lang="en-US" smtClean="0"/>
              <a:t>‹#›</a:t>
            </a:fld>
            <a:endParaRPr lang="en-US" dirty="0"/>
          </a:p>
        </p:txBody>
      </p:sp>
      <p:sp>
        <p:nvSpPr>
          <p:cNvPr id="15" name="Title 1"/>
          <p:cNvSpPr>
            <a:spLocks noGrp="1"/>
          </p:cNvSpPr>
          <p:nvPr>
            <p:ph type="title"/>
          </p:nvPr>
        </p:nvSpPr>
        <p:spPr>
          <a:xfrm>
            <a:off x="320040" y="457200"/>
            <a:ext cx="8503920" cy="457200"/>
          </a:xfrm>
        </p:spPr>
        <p:txBody>
          <a:bodyPr anchor="b">
            <a:noAutofit/>
          </a:bodyPr>
          <a:lstStyle/>
          <a:p>
            <a:r>
              <a:rPr lang="en-US" dirty="0"/>
              <a:t>Click to edit Master title style</a:t>
            </a:r>
          </a:p>
        </p:txBody>
      </p:sp>
      <p:pic>
        <p:nvPicPr>
          <p:cNvPr id="11"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Alternate">
    <p:spTree>
      <p:nvGrpSpPr>
        <p:cNvPr id="1" name=""/>
        <p:cNvGrpSpPr/>
        <p:nvPr/>
      </p:nvGrpSpPr>
      <p:grpSpPr>
        <a:xfrm>
          <a:off x="0" y="0"/>
          <a:ext cx="0" cy="0"/>
          <a:chOff x="0" y="0"/>
          <a:chExt cx="0" cy="0"/>
        </a:xfrm>
      </p:grpSpPr>
      <p:sp>
        <p:nvSpPr>
          <p:cNvPr id="22" name="Rectangle 21"/>
          <p:cNvSpPr>
            <a:spLocks noChangeArrowheads="1"/>
          </p:cNvSpPr>
          <p:nvPr userDrawn="1"/>
        </p:nvSpPr>
        <p:spPr bwMode="gray">
          <a:xfrm>
            <a:off x="0" y="935354"/>
            <a:ext cx="9144000" cy="361188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23" name="Rectangle 22"/>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Slide Number Placeholder 5"/>
          <p:cNvSpPr>
            <a:spLocks noGrp="1"/>
          </p:cNvSpPr>
          <p:nvPr>
            <p:ph type="sldNum" sz="quarter" idx="12"/>
          </p:nvPr>
        </p:nvSpPr>
        <p:spPr/>
        <p:txBody>
          <a:bodyPr/>
          <a:lstStyle/>
          <a:p>
            <a:fld id="{E49B4C36-CA85-496D-A067-FC602A1FD8AC}" type="slidenum">
              <a:rPr lang="en-US" smtClean="0"/>
              <a:t>‹#›</a:t>
            </a:fld>
            <a:endParaRPr lang="en-US" dirty="0"/>
          </a:p>
        </p:txBody>
      </p:sp>
      <p:sp>
        <p:nvSpPr>
          <p:cNvPr id="14" name="Text Placeholder 2"/>
          <p:cNvSpPr>
            <a:spLocks noGrp="1"/>
          </p:cNvSpPr>
          <p:nvPr>
            <p:ph idx="1"/>
          </p:nvPr>
        </p:nvSpPr>
        <p:spPr>
          <a:xfrm>
            <a:off x="320040" y="1142999"/>
            <a:ext cx="8503920" cy="3200400"/>
          </a:xfrm>
          <a:prstGeom prst="rect">
            <a:avLst/>
          </a:prstGeom>
        </p:spPr>
        <p:txBody>
          <a:bodyPr vert="horz" lIns="91440" tIns="45720" rIns="91440" bIns="45720" rtlCol="0">
            <a:normAutofit/>
          </a:bodyPr>
          <a:lstStyle>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320040" y="457200"/>
            <a:ext cx="8503920" cy="457200"/>
          </a:xfrm>
        </p:spPr>
        <p:txBody>
          <a:bodyPr anchor="b">
            <a:noAutofit/>
          </a:bodyPr>
          <a:lstStyle/>
          <a:p>
            <a:r>
              <a:rPr lang="en-US" dirty="0"/>
              <a:t>Click to edit Master title style</a:t>
            </a:r>
          </a:p>
        </p:txBody>
      </p:sp>
      <p:pic>
        <p:nvPicPr>
          <p:cNvPr id="12"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51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5" name="Rectangle 4"/>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bwMode="black">
          <a:xfrm>
            <a:off x="320040" y="2651760"/>
            <a:ext cx="8503920" cy="1554480"/>
          </a:xfrm>
        </p:spPr>
        <p:txBody>
          <a:bodyPr anchor="ctr" anchorCtr="0">
            <a:noAutofit/>
          </a:bodyPr>
          <a:lstStyle>
            <a:lvl1pPr algn="ctr">
              <a:lnSpc>
                <a:spcPts val="5000"/>
              </a:lnSpc>
              <a:defRPr sz="4400" b="1">
                <a:solidFill>
                  <a:srgbClr val="98002E"/>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pic>
        <p:nvPicPr>
          <p:cNvPr id="7"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91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Photo">
    <p:spTree>
      <p:nvGrpSpPr>
        <p:cNvPr id="1" name=""/>
        <p:cNvGrpSpPr/>
        <p:nvPr/>
      </p:nvGrpSpPr>
      <p:grpSpPr>
        <a:xfrm>
          <a:off x="0" y="0"/>
          <a:ext cx="0" cy="0"/>
          <a:chOff x="0" y="0"/>
          <a:chExt cx="0" cy="0"/>
        </a:xfrm>
      </p:grpSpPr>
      <p:sp>
        <p:nvSpPr>
          <p:cNvPr id="9" name="Rectangle 8"/>
          <p:cNvSpPr>
            <a:spLocks noChangeArrowheads="1"/>
          </p:cNvSpPr>
          <p:nvPr userDrawn="1"/>
        </p:nvSpPr>
        <p:spPr bwMode="gray">
          <a:xfrm>
            <a:off x="0" y="935069"/>
            <a:ext cx="9144000" cy="512064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10" name="Rectangle 9"/>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5" name="Picture Placeholder 4"/>
          <p:cNvSpPr>
            <a:spLocks noGrp="1"/>
          </p:cNvSpPr>
          <p:nvPr>
            <p:ph type="pic" sz="quarter" idx="11"/>
          </p:nvPr>
        </p:nvSpPr>
        <p:spPr>
          <a:xfrm>
            <a:off x="0" y="932688"/>
            <a:ext cx="9144000" cy="5120640"/>
          </a:xfrm>
        </p:spPr>
        <p:txBody>
          <a:bodyPr>
            <a:noAutofit/>
          </a:bodyPr>
          <a:lstStyle>
            <a:lvl1pPr>
              <a:defRPr sz="1800" b="0">
                <a:solidFill>
                  <a:schemeClr val="tx1"/>
                </a:solidFill>
              </a:defRPr>
            </a:lvl1pPr>
          </a:lstStyle>
          <a:p>
            <a:r>
              <a:rPr lang="en-US" dirty="0"/>
              <a:t>Click icon to add picture</a:t>
            </a:r>
          </a:p>
        </p:txBody>
      </p:sp>
      <p:sp>
        <p:nvSpPr>
          <p:cNvPr id="13" name="Title 1"/>
          <p:cNvSpPr>
            <a:spLocks noGrp="1"/>
          </p:cNvSpPr>
          <p:nvPr>
            <p:ph type="title"/>
          </p:nvPr>
        </p:nvSpPr>
        <p:spPr>
          <a:xfrm>
            <a:off x="320040" y="457200"/>
            <a:ext cx="8503920" cy="457200"/>
          </a:xfrm>
        </p:spPr>
        <p:txBody>
          <a:bodyPr anchor="b">
            <a:noAutofit/>
          </a:bodyPr>
          <a:lstStyle/>
          <a:p>
            <a:r>
              <a:rPr lang="en-US" dirty="0"/>
              <a:t>Click to edit Master title style</a:t>
            </a:r>
          </a:p>
        </p:txBody>
      </p:sp>
      <p:pic>
        <p:nvPicPr>
          <p:cNvPr id="14"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06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4" name="Rectangle 3"/>
          <p:cNvSpPr>
            <a:spLocks noChangeArrowheads="1"/>
          </p:cNvSpPr>
          <p:nvPr userDrawn="1"/>
        </p:nvSpPr>
        <p:spPr bwMode="gray">
          <a:xfrm>
            <a:off x="0" y="1554480"/>
            <a:ext cx="9144000" cy="3108960"/>
          </a:xfrm>
          <a:prstGeom prst="rect">
            <a:avLst/>
          </a:prstGeom>
          <a:solidFill>
            <a:srgbClr val="FFFFFF"/>
          </a:solidFill>
          <a:ln>
            <a:noFill/>
          </a:ln>
          <a:effectLst>
            <a:outerShdw blurRad="190500" dist="101600" dir="3600004" rotWithShape="0">
              <a:srgbClr val="808080">
                <a:alpha val="40000"/>
              </a:srgbClr>
            </a:outerShdw>
          </a:effectLst>
          <a:extLst/>
        </p:spPr>
        <p:txBody>
          <a:bodyPr lIns="91440" anchor="ctr"/>
          <a:lstStyle/>
          <a:p>
            <a:pPr algn="ctr" fontAlgn="auto">
              <a:spcBef>
                <a:spcPts val="0"/>
              </a:spcBef>
              <a:spcAft>
                <a:spcPts val="0"/>
              </a:spcAft>
              <a:defRPr/>
            </a:pPr>
            <a:r>
              <a:rPr lang="en-US" sz="4800" b="1" cap="all" baseline="0" dirty="0">
                <a:solidFill>
                  <a:srgbClr val="98002E"/>
                </a:solidFill>
                <a:latin typeface="+mn-lt"/>
                <a:ea typeface="+mn-ea"/>
              </a:rPr>
              <a:t>Questions?</a:t>
            </a:r>
          </a:p>
        </p:txBody>
      </p:sp>
      <p:pic>
        <p:nvPicPr>
          <p:cNvPr id="6"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29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 Photo">
    <p:spTree>
      <p:nvGrpSpPr>
        <p:cNvPr id="1" name=""/>
        <p:cNvGrpSpPr/>
        <p:nvPr/>
      </p:nvGrpSpPr>
      <p:grpSpPr>
        <a:xfrm>
          <a:off x="0" y="0"/>
          <a:ext cx="0" cy="0"/>
          <a:chOff x="0" y="0"/>
          <a:chExt cx="0" cy="0"/>
        </a:xfrm>
      </p:grpSpPr>
      <p:sp>
        <p:nvSpPr>
          <p:cNvPr id="9" name="Rectangle 8"/>
          <p:cNvSpPr>
            <a:spLocks noChangeArrowheads="1"/>
          </p:cNvSpPr>
          <p:nvPr userDrawn="1"/>
        </p:nvSpPr>
        <p:spPr bwMode="gray">
          <a:xfrm>
            <a:off x="0" y="929787"/>
            <a:ext cx="9144000" cy="3520440"/>
          </a:xfrm>
          <a:prstGeom prst="rect">
            <a:avLst/>
          </a:prstGeom>
          <a:solidFill>
            <a:srgbClr val="FFFFFF"/>
          </a:solidFill>
          <a:ln>
            <a:noFill/>
          </a:ln>
          <a:effectLst>
            <a:outerShdw blurRad="190500" dist="101600" dir="3600004" rotWithShape="0">
              <a:srgbClr val="808080">
                <a:alpha val="40000"/>
              </a:srgbClr>
            </a:outerShdw>
          </a:effectLst>
          <a:extLst/>
        </p:spPr>
        <p:txBody>
          <a:bodyPr anchor="ctr"/>
          <a:lstStyle/>
          <a:p>
            <a:pPr algn="ctr" fontAlgn="auto">
              <a:spcBef>
                <a:spcPts val="0"/>
              </a:spcBef>
              <a:spcAft>
                <a:spcPts val="0"/>
              </a:spcAft>
              <a:defRPr/>
            </a:pPr>
            <a:endParaRPr lang="en-US" sz="1800" dirty="0">
              <a:solidFill>
                <a:schemeClr val="lt1"/>
              </a:solidFill>
              <a:latin typeface="+mn-lt"/>
              <a:ea typeface="+mn-ea"/>
            </a:endParaRPr>
          </a:p>
        </p:txBody>
      </p:sp>
      <p:sp>
        <p:nvSpPr>
          <p:cNvPr id="10" name="Rectangle 9"/>
          <p:cNvSpPr/>
          <p:nvPr userDrawn="1"/>
        </p:nvSpPr>
        <p:spPr bwMode="invGray">
          <a:xfrm>
            <a:off x="0" y="295274"/>
            <a:ext cx="9144000" cy="640080"/>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Slide Number Placeholder 2"/>
          <p:cNvSpPr>
            <a:spLocks noGrp="1"/>
          </p:cNvSpPr>
          <p:nvPr>
            <p:ph type="sldNum" sz="quarter" idx="10"/>
          </p:nvPr>
        </p:nvSpPr>
        <p:spPr/>
        <p:txBody>
          <a:bodyPr/>
          <a:lstStyle/>
          <a:p>
            <a:fld id="{E49B4C36-CA85-496D-A067-FC602A1FD8AC}" type="slidenum">
              <a:rPr lang="en-US" smtClean="0"/>
              <a:pPr/>
              <a:t>‹#›</a:t>
            </a:fld>
            <a:endParaRPr lang="en-US" dirty="0"/>
          </a:p>
        </p:txBody>
      </p:sp>
      <p:sp>
        <p:nvSpPr>
          <p:cNvPr id="6" name="Picture Placeholder 2"/>
          <p:cNvSpPr>
            <a:spLocks noGrp="1"/>
          </p:cNvSpPr>
          <p:nvPr>
            <p:ph type="pic" sz="quarter" idx="17"/>
          </p:nvPr>
        </p:nvSpPr>
        <p:spPr bwMode="gray">
          <a:xfrm rot="153927">
            <a:off x="423708" y="1464762"/>
            <a:ext cx="3130510" cy="3452086"/>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a:defRPr sz="1800" b="0" i="0">
                <a:solidFill>
                  <a:schemeClr val="tx1"/>
                </a:solidFill>
                <a:latin typeface="+mn-lt"/>
              </a:defRPr>
            </a:lvl1pPr>
          </a:lstStyle>
          <a:p>
            <a:pPr lvl="0"/>
            <a:r>
              <a:rPr lang="en-US" noProof="0" dirty="0"/>
              <a:t>Click icon to add picture</a:t>
            </a:r>
          </a:p>
        </p:txBody>
      </p:sp>
      <p:sp>
        <p:nvSpPr>
          <p:cNvPr id="7" name="Picture Placeholder 2"/>
          <p:cNvSpPr>
            <a:spLocks noGrp="1"/>
          </p:cNvSpPr>
          <p:nvPr>
            <p:ph type="pic" sz="quarter" idx="18"/>
          </p:nvPr>
        </p:nvSpPr>
        <p:spPr bwMode="gray">
          <a:xfrm rot="452145">
            <a:off x="5495195" y="1391659"/>
            <a:ext cx="3130510" cy="3452086"/>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a:defRPr sz="1800" b="0" i="0">
                <a:solidFill>
                  <a:schemeClr val="tx1"/>
                </a:solidFill>
                <a:latin typeface="+mn-lt"/>
              </a:defRPr>
            </a:lvl1pPr>
          </a:lstStyle>
          <a:p>
            <a:pPr lvl="0"/>
            <a:r>
              <a:rPr lang="en-US" noProof="0" dirty="0"/>
              <a:t>Click icon to add picture</a:t>
            </a:r>
          </a:p>
        </p:txBody>
      </p:sp>
      <p:sp>
        <p:nvSpPr>
          <p:cNvPr id="8" name="Picture Placeholder 2"/>
          <p:cNvSpPr>
            <a:spLocks noGrp="1"/>
          </p:cNvSpPr>
          <p:nvPr>
            <p:ph type="pic" sz="quarter" idx="19"/>
          </p:nvPr>
        </p:nvSpPr>
        <p:spPr bwMode="gray">
          <a:xfrm rot="21381296">
            <a:off x="3144171" y="1698429"/>
            <a:ext cx="3130510" cy="3452086"/>
          </a:xfrm>
          <a:prstGeom prst="rect">
            <a:avLst/>
          </a:prstGeom>
          <a:ln w="127000" cmpd="sng">
            <a:solidFill>
              <a:schemeClr val="bg1"/>
            </a:solidFill>
            <a:miter lim="800000"/>
          </a:ln>
          <a:effectLst>
            <a:outerShdw blurRad="88900" dist="152400" dir="2700000" algn="tl" rotWithShape="0">
              <a:srgbClr val="000000">
                <a:alpha val="20000"/>
              </a:srgbClr>
            </a:outerShdw>
          </a:effectLst>
          <a:scene3d>
            <a:camera prst="orthographicFront"/>
            <a:lightRig rig="threePt" dir="t"/>
          </a:scene3d>
          <a:sp3d contourW="6350">
            <a:contourClr>
              <a:srgbClr val="E6E6E6"/>
            </a:contourClr>
          </a:sp3d>
        </p:spPr>
        <p:txBody>
          <a:bodyPr rtlCol="0">
            <a:noAutofit/>
          </a:bodyPr>
          <a:lstStyle>
            <a:lvl1pPr>
              <a:defRPr sz="1800" b="0" i="0">
                <a:solidFill>
                  <a:schemeClr val="tx1"/>
                </a:solidFill>
                <a:latin typeface="+mn-lt"/>
              </a:defRPr>
            </a:lvl1pPr>
          </a:lstStyle>
          <a:p>
            <a:pPr lvl="0"/>
            <a:r>
              <a:rPr lang="en-US" noProof="0" dirty="0"/>
              <a:t>Click icon to add picture</a:t>
            </a:r>
          </a:p>
        </p:txBody>
      </p:sp>
      <p:pic>
        <p:nvPicPr>
          <p:cNvPr id="13"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3" y="6384923"/>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b="29381"/>
          <a:stretch>
            <a:fillRect/>
          </a:stretch>
        </p:blipFill>
        <p:spPr bwMode="auto">
          <a:xfrm>
            <a:off x="333375" y="6245223"/>
            <a:ext cx="12874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bwMode="auto">
          <a:xfrm>
            <a:off x="320040" y="524550"/>
            <a:ext cx="1825740" cy="410369"/>
          </a:xfrm>
          <a:prstGeom prst="rect">
            <a:avLst/>
          </a:prstGeom>
          <a:noFill/>
        </p:spPr>
        <p:txBody>
          <a:bodyPr wrap="none" rtlCol="0" anchor="ctr">
            <a:spAutoFit/>
          </a:bodyPr>
          <a:lstStyle/>
          <a:p>
            <a:pPr>
              <a:lnSpc>
                <a:spcPts val="2400"/>
              </a:lnSpc>
            </a:pPr>
            <a:r>
              <a:rPr lang="en-US" sz="2400" b="1" cap="all" baseline="0" dirty="0">
                <a:solidFill>
                  <a:srgbClr val="FFFFFF"/>
                </a:solidFill>
              </a:rPr>
              <a:t>Questions?</a:t>
            </a:r>
          </a:p>
        </p:txBody>
      </p:sp>
    </p:spTree>
    <p:extLst>
      <p:ext uri="{BB962C8B-B14F-4D97-AF65-F5344CB8AC3E}">
        <p14:creationId xmlns:p14="http://schemas.microsoft.com/office/powerpoint/2010/main" val="191913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19" descr="157525991_PPT_Bckgd_FPO.psd"/>
          <p:cNvPicPr>
            <a:picLocks noChangeAspect="1"/>
          </p:cNvPicPr>
          <p:nvPr/>
        </p:nvPicPr>
        <p:blipFill>
          <a:blip r:embed="rId16">
            <a:extLst>
              <a:ext uri="{28A0092B-C50C-407E-A947-70E740481C1C}">
                <a14:useLocalDpi xmlns:a14="http://schemas.microsoft.com/office/drawing/2010/main" val="0"/>
              </a:ext>
            </a:extLst>
          </a:blip>
          <a:srcRect r="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black">
          <a:xfrm>
            <a:off x="320040" y="457200"/>
            <a:ext cx="8503920" cy="4572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20040" y="1142999"/>
            <a:ext cx="850392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66760" y="6465572"/>
            <a:ext cx="457200" cy="182880"/>
          </a:xfrm>
          <a:prstGeom prst="rect">
            <a:avLst/>
          </a:prstGeom>
        </p:spPr>
        <p:txBody>
          <a:bodyPr vert="horz" lIns="91440" tIns="0" rIns="0" bIns="0" rtlCol="0" anchor="b"/>
          <a:lstStyle>
            <a:lvl1pPr algn="r">
              <a:defRPr sz="1100">
                <a:solidFill>
                  <a:srgbClr val="000000"/>
                </a:solidFill>
              </a:defRPr>
            </a:lvl1pPr>
          </a:lstStyle>
          <a:p>
            <a:fld id="{E49B4C36-CA85-496D-A067-FC602A1FD8AC}" type="slidenum">
              <a:rPr lang="en-US" smtClean="0"/>
              <a:pPr/>
              <a:t>‹#›</a:t>
            </a:fld>
            <a:endParaRPr lang="en-US" dirty="0"/>
          </a:p>
        </p:txBody>
      </p:sp>
    </p:spTree>
    <p:extLst>
      <p:ext uri="{BB962C8B-B14F-4D97-AF65-F5344CB8AC3E}">
        <p14:creationId xmlns:p14="http://schemas.microsoft.com/office/powerpoint/2010/main" val="301548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9" r:id="rId5"/>
    <p:sldLayoutId id="2147483660" r:id="rId6"/>
    <p:sldLayoutId id="2147483661" r:id="rId7"/>
    <p:sldLayoutId id="2147483664" r:id="rId8"/>
    <p:sldLayoutId id="2147483657" r:id="rId9"/>
    <p:sldLayoutId id="2147483662" r:id="rId10"/>
    <p:sldLayoutId id="2147483663" r:id="rId11"/>
    <p:sldLayoutId id="2147483658" r:id="rId12"/>
    <p:sldLayoutId id="2147483654" r:id="rId13"/>
    <p:sldLayoutId id="2147483655" r:id="rId14"/>
  </p:sldLayoutIdLst>
  <p:hf hdr="0" ftr="0" dt="0"/>
  <p:txStyles>
    <p:titleStyle>
      <a:lvl1pPr algn="l" defTabSz="914400" rtl="0" eaLnBrk="1" latinLnBrk="0" hangingPunct="1">
        <a:lnSpc>
          <a:spcPts val="2400"/>
        </a:lnSpc>
        <a:spcBef>
          <a:spcPct val="0"/>
        </a:spcBef>
        <a:buNone/>
        <a:defRPr sz="2400" b="1" kern="1200" cap="all" baseline="0">
          <a:solidFill>
            <a:srgbClr val="FFFFFF"/>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rgbClr val="98002E"/>
        </a:buClr>
        <a:buFont typeface="Arial" pitchFamily="34" charset="0"/>
        <a:buChar char="•"/>
        <a:defRPr sz="2000" b="1" kern="1200">
          <a:solidFill>
            <a:srgbClr val="000000"/>
          </a:solidFill>
          <a:latin typeface="+mn-lt"/>
          <a:ea typeface="+mn-ea"/>
          <a:cs typeface="+mn-cs"/>
        </a:defRPr>
      </a:lvl1pPr>
      <a:lvl2pPr marL="457200" indent="-228600" algn="l" defTabSz="914400" rtl="0" eaLnBrk="1" latinLnBrk="0" hangingPunct="1">
        <a:lnSpc>
          <a:spcPct val="100000"/>
        </a:lnSpc>
        <a:spcBef>
          <a:spcPts val="0"/>
        </a:spcBef>
        <a:spcAft>
          <a:spcPts val="600"/>
        </a:spcAft>
        <a:buFont typeface="Calibri" pitchFamily="34" charset="0"/>
        <a:buChar char="–"/>
        <a:defRPr sz="1700" kern="1200">
          <a:solidFill>
            <a:srgbClr val="000000"/>
          </a:solidFill>
          <a:latin typeface="+mn-lt"/>
          <a:ea typeface="+mn-ea"/>
          <a:cs typeface="+mn-cs"/>
        </a:defRPr>
      </a:lvl2pPr>
      <a:lvl3pPr marL="685800" indent="-228600" algn="l" defTabSz="914400" rtl="0" eaLnBrk="1" latinLnBrk="0" hangingPunct="1">
        <a:lnSpc>
          <a:spcPct val="100000"/>
        </a:lnSpc>
        <a:spcBef>
          <a:spcPts val="0"/>
        </a:spcBef>
        <a:spcAft>
          <a:spcPts val="600"/>
        </a:spcAft>
        <a:buFont typeface="Calibri" pitchFamily="34" charset="0"/>
        <a:buChar char="–"/>
        <a:defRPr sz="1700" kern="1200">
          <a:solidFill>
            <a:srgbClr val="000000"/>
          </a:solidFill>
          <a:latin typeface="+mn-lt"/>
          <a:ea typeface="+mn-ea"/>
          <a:cs typeface="+mn-cs"/>
        </a:defRPr>
      </a:lvl3pPr>
      <a:lvl4pPr marL="914400" indent="-228600" algn="l" defTabSz="914400" rtl="0" eaLnBrk="1" latinLnBrk="0" hangingPunct="1">
        <a:lnSpc>
          <a:spcPct val="100000"/>
        </a:lnSpc>
        <a:spcBef>
          <a:spcPts val="0"/>
        </a:spcBef>
        <a:spcAft>
          <a:spcPts val="600"/>
        </a:spcAft>
        <a:buFont typeface="Calibri" pitchFamily="34" charset="0"/>
        <a:buChar char="–"/>
        <a:defRPr sz="1700" kern="1200">
          <a:solidFill>
            <a:srgbClr val="000000"/>
          </a:solidFill>
          <a:latin typeface="+mn-lt"/>
          <a:ea typeface="+mn-ea"/>
          <a:cs typeface="+mn-cs"/>
        </a:defRPr>
      </a:lvl4pPr>
      <a:lvl5pPr marL="1143000" indent="-228600" algn="l" defTabSz="914400" rtl="0" eaLnBrk="1" latinLnBrk="0" hangingPunct="1">
        <a:lnSpc>
          <a:spcPct val="100000"/>
        </a:lnSpc>
        <a:spcBef>
          <a:spcPts val="0"/>
        </a:spcBef>
        <a:spcAft>
          <a:spcPts val="600"/>
        </a:spcAft>
        <a:buFont typeface="Calibri" pitchFamily="34" charset="0"/>
        <a:buChar char="–"/>
        <a:defRPr sz="17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828799"/>
            <a:ext cx="8229600" cy="1611517"/>
          </a:xfrm>
        </p:spPr>
        <p:txBody>
          <a:bodyPr/>
          <a:lstStyle/>
          <a:p>
            <a:r>
              <a:rPr lang="en-US" dirty="0"/>
              <a:t>Lincoln Absence management Services- Supervisors</a:t>
            </a:r>
          </a:p>
        </p:txBody>
      </p:sp>
      <p:sp>
        <p:nvSpPr>
          <p:cNvPr id="5" name="Text Placeholder 4"/>
          <p:cNvSpPr>
            <a:spLocks noGrp="1"/>
          </p:cNvSpPr>
          <p:nvPr>
            <p:ph type="body" sz="quarter" idx="13"/>
          </p:nvPr>
        </p:nvSpPr>
        <p:spPr/>
        <p:txBody>
          <a:bodyPr/>
          <a:lstStyle/>
          <a:p>
            <a:r>
              <a:rPr lang="en-US" dirty="0"/>
              <a:t>ARUP Labs</a:t>
            </a:r>
          </a:p>
        </p:txBody>
      </p:sp>
      <p:sp>
        <p:nvSpPr>
          <p:cNvPr id="6" name="Text Placeholder 5"/>
          <p:cNvSpPr>
            <a:spLocks noGrp="1"/>
          </p:cNvSpPr>
          <p:nvPr>
            <p:ph type="body" sz="quarter" idx="14"/>
          </p:nvPr>
        </p:nvSpPr>
        <p:spPr/>
        <p:txBody>
          <a:bodyPr/>
          <a:lstStyle/>
          <a:p>
            <a:endParaRPr lang="en-US" dirty="0"/>
          </a:p>
          <a:p>
            <a:endParaRPr lang="en-US" dirty="0"/>
          </a:p>
        </p:txBody>
      </p:sp>
      <p:sp>
        <p:nvSpPr>
          <p:cNvPr id="7" name="Text Placeholder 6"/>
          <p:cNvSpPr>
            <a:spLocks noGrp="1"/>
          </p:cNvSpPr>
          <p:nvPr>
            <p:ph type="body" sz="quarter" idx="15"/>
          </p:nvPr>
        </p:nvSpPr>
        <p:spPr/>
        <p:txBody>
          <a:bodyPr/>
          <a:lstStyle/>
          <a:p>
            <a:r>
              <a:rPr lang="en-US" dirty="0"/>
              <a:t>February 28, 2019</a:t>
            </a:r>
          </a:p>
          <a:p>
            <a:endParaRPr lang="en-US" dirty="0"/>
          </a:p>
        </p:txBody>
      </p:sp>
    </p:spTree>
    <p:extLst>
      <p:ext uri="{BB962C8B-B14F-4D97-AF65-F5344CB8AC3E}">
        <p14:creationId xmlns:p14="http://schemas.microsoft.com/office/powerpoint/2010/main" val="52226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pPr/>
              <a:t>10</a:t>
            </a:fld>
            <a:endParaRPr lang="en-US" dirty="0"/>
          </a:p>
        </p:txBody>
      </p:sp>
      <p:sp>
        <p:nvSpPr>
          <p:cNvPr id="4" name="Title 3"/>
          <p:cNvSpPr>
            <a:spLocks noGrp="1"/>
          </p:cNvSpPr>
          <p:nvPr>
            <p:ph type="title"/>
          </p:nvPr>
        </p:nvSpPr>
        <p:spPr/>
        <p:txBody>
          <a:bodyPr/>
          <a:lstStyle/>
          <a:p>
            <a:r>
              <a:rPr lang="en-US" dirty="0"/>
              <a:t>Absence management process</a:t>
            </a:r>
          </a:p>
        </p:txBody>
      </p:sp>
      <p:graphicFrame>
        <p:nvGraphicFramePr>
          <p:cNvPr id="5" name="Diagram 4"/>
          <p:cNvGraphicFramePr/>
          <p:nvPr>
            <p:extLst>
              <p:ext uri="{D42A27DB-BD31-4B8C-83A1-F6EECF244321}">
                <p14:modId xmlns:p14="http://schemas.microsoft.com/office/powerpoint/2010/main" val="2162245557"/>
              </p:ext>
            </p:extLst>
          </p:nvPr>
        </p:nvGraphicFramePr>
        <p:xfrm>
          <a:off x="152400" y="1066800"/>
          <a:ext cx="88392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9474" y="3708184"/>
            <a:ext cx="990600" cy="369332"/>
          </a:xfrm>
          <a:prstGeom prst="rect">
            <a:avLst/>
          </a:prstGeom>
          <a:noFill/>
        </p:spPr>
        <p:txBody>
          <a:bodyPr wrap="square" rtlCol="0">
            <a:spAutoFit/>
          </a:bodyPr>
          <a:lstStyle/>
          <a:p>
            <a:pPr algn="ctr"/>
            <a:r>
              <a:rPr lang="en-US" dirty="0">
                <a:solidFill>
                  <a:srgbClr val="000000"/>
                </a:solidFill>
              </a:rPr>
              <a:t>Day 1</a:t>
            </a:r>
          </a:p>
        </p:txBody>
      </p:sp>
      <p:sp>
        <p:nvSpPr>
          <p:cNvPr id="7" name="TextBox 6"/>
          <p:cNvSpPr txBox="1"/>
          <p:nvPr/>
        </p:nvSpPr>
        <p:spPr>
          <a:xfrm>
            <a:off x="2133600" y="2378517"/>
            <a:ext cx="990600" cy="369332"/>
          </a:xfrm>
          <a:prstGeom prst="rect">
            <a:avLst/>
          </a:prstGeom>
          <a:noFill/>
        </p:spPr>
        <p:txBody>
          <a:bodyPr wrap="square" rtlCol="0">
            <a:spAutoFit/>
          </a:bodyPr>
          <a:lstStyle/>
          <a:p>
            <a:pPr algn="ctr"/>
            <a:r>
              <a:rPr lang="en-US" dirty="0">
                <a:solidFill>
                  <a:srgbClr val="000000"/>
                </a:solidFill>
              </a:rPr>
              <a:t>Day 1-5</a:t>
            </a:r>
          </a:p>
        </p:txBody>
      </p:sp>
      <p:sp>
        <p:nvSpPr>
          <p:cNvPr id="9" name="TextBox 8"/>
          <p:cNvSpPr txBox="1"/>
          <p:nvPr/>
        </p:nvSpPr>
        <p:spPr>
          <a:xfrm>
            <a:off x="3886200" y="3705745"/>
            <a:ext cx="990600" cy="369332"/>
          </a:xfrm>
          <a:prstGeom prst="rect">
            <a:avLst/>
          </a:prstGeom>
          <a:noFill/>
        </p:spPr>
        <p:txBody>
          <a:bodyPr wrap="square" rtlCol="0">
            <a:spAutoFit/>
          </a:bodyPr>
          <a:lstStyle/>
          <a:p>
            <a:pPr algn="ctr"/>
            <a:r>
              <a:rPr lang="en-US" dirty="0">
                <a:solidFill>
                  <a:srgbClr val="000000"/>
                </a:solidFill>
              </a:rPr>
              <a:t>Day 10</a:t>
            </a:r>
          </a:p>
        </p:txBody>
      </p:sp>
      <p:sp>
        <p:nvSpPr>
          <p:cNvPr id="10" name="TextBox 9"/>
          <p:cNvSpPr txBox="1"/>
          <p:nvPr/>
        </p:nvSpPr>
        <p:spPr>
          <a:xfrm>
            <a:off x="5334000" y="2362200"/>
            <a:ext cx="990600" cy="369332"/>
          </a:xfrm>
          <a:prstGeom prst="rect">
            <a:avLst/>
          </a:prstGeom>
          <a:noFill/>
        </p:spPr>
        <p:txBody>
          <a:bodyPr wrap="square" rtlCol="0">
            <a:spAutoFit/>
          </a:bodyPr>
          <a:lstStyle/>
          <a:p>
            <a:pPr algn="ctr"/>
            <a:r>
              <a:rPr lang="en-US" dirty="0">
                <a:solidFill>
                  <a:srgbClr val="000000"/>
                </a:solidFill>
              </a:rPr>
              <a:t>Day 15</a:t>
            </a:r>
          </a:p>
        </p:txBody>
      </p:sp>
      <p:sp>
        <p:nvSpPr>
          <p:cNvPr id="11" name="TextBox 10"/>
          <p:cNvSpPr txBox="1"/>
          <p:nvPr/>
        </p:nvSpPr>
        <p:spPr>
          <a:xfrm>
            <a:off x="6721548" y="3705745"/>
            <a:ext cx="1355651" cy="1200329"/>
          </a:xfrm>
          <a:prstGeom prst="rect">
            <a:avLst/>
          </a:prstGeom>
          <a:noFill/>
        </p:spPr>
        <p:txBody>
          <a:bodyPr wrap="square" rtlCol="0">
            <a:spAutoFit/>
          </a:bodyPr>
          <a:lstStyle/>
          <a:p>
            <a:pPr algn="ctr"/>
            <a:r>
              <a:rPr lang="en-US" dirty="0">
                <a:solidFill>
                  <a:srgbClr val="000000"/>
                </a:solidFill>
              </a:rPr>
              <a:t>Up to 5 days following receipt of certification</a:t>
            </a:r>
          </a:p>
        </p:txBody>
      </p:sp>
    </p:spTree>
    <p:extLst>
      <p:ext uri="{BB962C8B-B14F-4D97-AF65-F5344CB8AC3E}">
        <p14:creationId xmlns:p14="http://schemas.microsoft.com/office/powerpoint/2010/main" val="273851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pPr/>
              <a:t>11</a:t>
            </a:fld>
            <a:endParaRPr lang="en-US" dirty="0"/>
          </a:p>
        </p:txBody>
      </p:sp>
      <p:sp>
        <p:nvSpPr>
          <p:cNvPr id="4" name="Title 3"/>
          <p:cNvSpPr>
            <a:spLocks noGrp="1"/>
          </p:cNvSpPr>
          <p:nvPr>
            <p:ph type="title"/>
          </p:nvPr>
        </p:nvSpPr>
        <p:spPr/>
        <p:txBody>
          <a:bodyPr/>
          <a:lstStyle/>
          <a:p>
            <a:r>
              <a:rPr lang="en-US" dirty="0"/>
              <a:t>Leave of Absence management</a:t>
            </a:r>
          </a:p>
        </p:txBody>
      </p:sp>
      <p:sp>
        <p:nvSpPr>
          <p:cNvPr id="5" name="Rectangle 4"/>
          <p:cNvSpPr>
            <a:spLocks noChangeArrowheads="1"/>
          </p:cNvSpPr>
          <p:nvPr/>
        </p:nvSpPr>
        <p:spPr bwMode="auto">
          <a:xfrm>
            <a:off x="1707268" y="1117686"/>
            <a:ext cx="1255088" cy="286232"/>
          </a:xfrm>
          <a:prstGeom prst="rect">
            <a:avLst/>
          </a:prstGeom>
          <a:solidFill>
            <a:srgbClr val="98002E"/>
          </a:solidFill>
          <a:ln w="25400">
            <a:solidFill>
              <a:schemeClr val="bg1"/>
            </a:solidFill>
            <a:round/>
            <a:headEnd/>
            <a:tailEnd/>
          </a:ln>
          <a:effectLst>
            <a:outerShdw blurRad="50800" dist="38100" dir="8100000" algn="tl" rotWithShape="0">
              <a:srgbClr val="808080">
                <a:alpha val="39999"/>
              </a:srgbClr>
            </a:outerShdw>
          </a:effectLst>
        </p:spPr>
        <p:txBody>
          <a:bodyPr wrap="none" anchor="ctr">
            <a:spAutoFit/>
          </a:bodyPr>
          <a:lstStyle/>
          <a:p>
            <a:pPr algn="ctr" eaLnBrk="0" fontAlgn="base" hangingPunct="0">
              <a:lnSpc>
                <a:spcPct val="90000"/>
              </a:lnSpc>
              <a:spcBef>
                <a:spcPct val="20000"/>
              </a:spcBef>
              <a:spcAft>
                <a:spcPct val="0"/>
              </a:spcAft>
              <a:defRPr/>
            </a:pPr>
            <a:r>
              <a:rPr lang="en-US" sz="1400" dirty="0">
                <a:solidFill>
                  <a:schemeClr val="bg1"/>
                </a:solidFill>
                <a:cs typeface="Arial" panose="020B0604020202020204" pitchFamily="34" charset="0"/>
              </a:rPr>
              <a:t>Absence event</a:t>
            </a:r>
          </a:p>
        </p:txBody>
      </p:sp>
      <p:sp>
        <p:nvSpPr>
          <p:cNvPr id="7" name="Rectangle 6"/>
          <p:cNvSpPr>
            <a:spLocks noChangeArrowheads="1"/>
          </p:cNvSpPr>
          <p:nvPr/>
        </p:nvSpPr>
        <p:spPr bwMode="auto">
          <a:xfrm>
            <a:off x="1677869" y="1646844"/>
            <a:ext cx="1313886" cy="286232"/>
          </a:xfrm>
          <a:prstGeom prst="rect">
            <a:avLst/>
          </a:prstGeom>
          <a:solidFill>
            <a:srgbClr val="98002E"/>
          </a:solidFill>
          <a:ln w="25400">
            <a:solidFill>
              <a:schemeClr val="bg1"/>
            </a:solidFill>
            <a:round/>
            <a:headEnd/>
            <a:tailEnd/>
          </a:ln>
          <a:effectLst>
            <a:outerShdw blurRad="50800" dist="38100" dir="8100000" algn="tl" rotWithShape="0">
              <a:srgbClr val="808080">
                <a:alpha val="39999"/>
              </a:srgbClr>
            </a:outerShdw>
          </a:effectLst>
        </p:spPr>
        <p:txBody>
          <a:bodyPr wrap="none" anchor="ctr">
            <a:spAutoFit/>
          </a:bodyPr>
          <a:lstStyle/>
          <a:p>
            <a:pPr algn="ctr" eaLnBrk="0" fontAlgn="base" hangingPunct="0">
              <a:lnSpc>
                <a:spcPct val="90000"/>
              </a:lnSpc>
              <a:spcBef>
                <a:spcPct val="20000"/>
              </a:spcBef>
              <a:spcAft>
                <a:spcPct val="0"/>
              </a:spcAft>
              <a:defRPr/>
            </a:pPr>
            <a:r>
              <a:rPr lang="en-US" sz="1400" dirty="0">
                <a:solidFill>
                  <a:schemeClr val="bg1"/>
                </a:solidFill>
              </a:rPr>
              <a:t>Intake absence </a:t>
            </a:r>
          </a:p>
        </p:txBody>
      </p:sp>
      <p:cxnSp>
        <p:nvCxnSpPr>
          <p:cNvPr id="8" name="Straight Connector 132"/>
          <p:cNvCxnSpPr>
            <a:cxnSpLocks noChangeShapeType="1"/>
            <a:stCxn id="5" idx="2"/>
            <a:endCxn id="7" idx="0"/>
          </p:cNvCxnSpPr>
          <p:nvPr/>
        </p:nvCxnSpPr>
        <p:spPr bwMode="auto">
          <a:xfrm>
            <a:off x="2334812" y="1403918"/>
            <a:ext cx="0" cy="242926"/>
          </a:xfrm>
          <a:prstGeom prst="line">
            <a:avLst/>
          </a:prstGeom>
          <a:noFill/>
          <a:ln w="9525">
            <a:solidFill>
              <a:srgbClr val="98002E"/>
            </a:solidFill>
            <a:prstDash val="dash"/>
            <a:round/>
            <a:headEnd/>
            <a:tailEnd type="triangle" w="med" len="me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627920" y="2110422"/>
            <a:ext cx="3428999" cy="286232"/>
          </a:xfrm>
          <a:prstGeom prst="rect">
            <a:avLst/>
          </a:prstGeom>
          <a:solidFill>
            <a:srgbClr val="DEA62B"/>
          </a:solidFill>
          <a:ln w="25400">
            <a:solidFill>
              <a:schemeClr val="bg1"/>
            </a:solidFill>
            <a:round/>
            <a:headEnd/>
            <a:tailEnd/>
          </a:ln>
          <a:effectLst>
            <a:outerShdw blurRad="50800" dist="38100" dir="8100000" algn="tl" rotWithShape="0">
              <a:srgbClr val="808080">
                <a:alpha val="39999"/>
              </a:srgbClr>
            </a:outerShdw>
          </a:effectLst>
        </p:spPr>
        <p:style>
          <a:lnRef idx="0">
            <a:scrgbClr r="0" g="0" b="0"/>
          </a:lnRef>
          <a:fillRef idx="1001">
            <a:schemeClr val="dk2"/>
          </a:fillRef>
          <a:effectRef idx="0">
            <a:scrgbClr r="0" g="0" b="0"/>
          </a:effectRef>
          <a:fontRef idx="major"/>
        </p:style>
        <p:txBody>
          <a:bodyPr wrap="square" anchor="ctr">
            <a:spAutoFit/>
          </a:bodyPr>
          <a:lstStyle/>
          <a:p>
            <a:pPr algn="ctr" eaLnBrk="0" fontAlgn="base" hangingPunct="0">
              <a:lnSpc>
                <a:spcPct val="90000"/>
              </a:lnSpc>
              <a:spcBef>
                <a:spcPct val="20000"/>
              </a:spcBef>
              <a:spcAft>
                <a:spcPct val="0"/>
              </a:spcAft>
              <a:defRPr/>
            </a:pPr>
            <a:r>
              <a:rPr lang="en-US" sz="1400" dirty="0">
                <a:solidFill>
                  <a:schemeClr val="bg1"/>
                </a:solidFill>
              </a:rPr>
              <a:t>Determine eligibility for all absence types</a:t>
            </a:r>
          </a:p>
        </p:txBody>
      </p:sp>
      <p:sp>
        <p:nvSpPr>
          <p:cNvPr id="16" name="Rectangle 15"/>
          <p:cNvSpPr>
            <a:spLocks noChangeArrowheads="1"/>
          </p:cNvSpPr>
          <p:nvPr/>
        </p:nvSpPr>
        <p:spPr bwMode="auto">
          <a:xfrm>
            <a:off x="449604" y="2400685"/>
            <a:ext cx="3886200" cy="2397579"/>
          </a:xfrm>
          <a:prstGeom prst="rect">
            <a:avLst/>
          </a:prstGeom>
          <a:solidFill>
            <a:schemeClr val="tx2"/>
          </a:solidFill>
          <a:ln w="25400">
            <a:solidFill>
              <a:schemeClr val="bg1"/>
            </a:solidFill>
            <a:round/>
            <a:headEnd/>
            <a:tailEnd/>
          </a:ln>
          <a:effectLst>
            <a:outerShdw blurRad="50800" dist="38100" dir="8100000" algn="tl" rotWithShape="0">
              <a:srgbClr val="808080">
                <a:alpha val="39999"/>
              </a:srgbClr>
            </a:outerShdw>
          </a:effectLst>
        </p:spPr>
        <p:txBody>
          <a:bodyPr wrap="square" anchor="ctr">
            <a:spAutoFit/>
          </a:bodyPr>
          <a:lstStyle/>
          <a:p>
            <a:pPr marL="285750" indent="-285750" eaLnBrk="0" fontAlgn="base" hangingPunct="0">
              <a:lnSpc>
                <a:spcPct val="90000"/>
              </a:lnSpc>
              <a:spcBef>
                <a:spcPct val="20000"/>
              </a:spcBef>
              <a:spcAft>
                <a:spcPct val="0"/>
              </a:spcAft>
              <a:buFont typeface="Arial" panose="020B0604020202020204" pitchFamily="34" charset="0"/>
              <a:buChar char="•"/>
              <a:defRPr/>
            </a:pPr>
            <a:r>
              <a:rPr lang="en-US" sz="1400" dirty="0">
                <a:solidFill>
                  <a:schemeClr val="bg1"/>
                </a:solidFill>
              </a:rPr>
              <a:t>Eligibility letter sent to employee with applicable certification forms</a:t>
            </a:r>
          </a:p>
          <a:p>
            <a:pPr marL="285750" indent="-285750" eaLnBrk="0" fontAlgn="base" hangingPunct="0">
              <a:lnSpc>
                <a:spcPct val="90000"/>
              </a:lnSpc>
              <a:spcBef>
                <a:spcPct val="20000"/>
              </a:spcBef>
              <a:spcAft>
                <a:spcPct val="0"/>
              </a:spcAft>
              <a:buFont typeface="Arial" panose="020B0604020202020204" pitchFamily="34" charset="0"/>
              <a:buChar char="•"/>
              <a:defRPr/>
            </a:pPr>
            <a:r>
              <a:rPr lang="en-US" sz="1400" dirty="0">
                <a:solidFill>
                  <a:schemeClr val="bg1"/>
                </a:solidFill>
              </a:rPr>
              <a:t>Single certification form required for Short Term Disability and Family Medical Leave</a:t>
            </a:r>
          </a:p>
          <a:p>
            <a:pPr marL="285750" indent="-285750" eaLnBrk="0" fontAlgn="base" hangingPunct="0">
              <a:lnSpc>
                <a:spcPct val="90000"/>
              </a:lnSpc>
              <a:spcBef>
                <a:spcPct val="20000"/>
              </a:spcBef>
              <a:spcAft>
                <a:spcPct val="0"/>
              </a:spcAft>
              <a:buFont typeface="Arial" panose="020B0604020202020204" pitchFamily="34" charset="0"/>
              <a:buChar char="•"/>
              <a:defRPr/>
            </a:pPr>
            <a:r>
              <a:rPr lang="en-US" sz="1400" dirty="0">
                <a:solidFill>
                  <a:schemeClr val="bg1"/>
                </a:solidFill>
              </a:rPr>
              <a:t>Single Claims Examiner manages entire claim</a:t>
            </a:r>
          </a:p>
          <a:p>
            <a:pPr marL="285750" indent="-285750" eaLnBrk="0" fontAlgn="base" hangingPunct="0">
              <a:lnSpc>
                <a:spcPct val="90000"/>
              </a:lnSpc>
              <a:spcBef>
                <a:spcPct val="20000"/>
              </a:spcBef>
              <a:spcAft>
                <a:spcPct val="0"/>
              </a:spcAft>
              <a:buFont typeface="Arial" panose="020B0604020202020204" pitchFamily="34" charset="0"/>
              <a:buChar char="•"/>
              <a:defRPr/>
            </a:pPr>
            <a:r>
              <a:rPr lang="en-US" sz="1400" dirty="0">
                <a:solidFill>
                  <a:schemeClr val="bg1"/>
                </a:solidFill>
              </a:rPr>
              <a:t>Each absence type is reviewed independently according to its’ own eligibility rules and certification requirements</a:t>
            </a:r>
          </a:p>
          <a:p>
            <a:pPr marL="285750" indent="-285750" eaLnBrk="0" fontAlgn="base" hangingPunct="0">
              <a:lnSpc>
                <a:spcPct val="90000"/>
              </a:lnSpc>
              <a:spcBef>
                <a:spcPct val="20000"/>
              </a:spcBef>
              <a:spcAft>
                <a:spcPct val="0"/>
              </a:spcAft>
              <a:buFont typeface="Arial" panose="020B0604020202020204" pitchFamily="34" charset="0"/>
              <a:buChar char="•"/>
              <a:defRPr/>
            </a:pPr>
            <a:r>
              <a:rPr lang="en-US" sz="1400" dirty="0">
                <a:solidFill>
                  <a:schemeClr val="bg1"/>
                </a:solidFill>
              </a:rPr>
              <a:t>Employer and employee are informed of all decisions.  Where possible, an integrated letter for all absence types will be used.</a:t>
            </a:r>
          </a:p>
        </p:txBody>
      </p:sp>
      <p:sp>
        <p:nvSpPr>
          <p:cNvPr id="25" name="Rectangle 24"/>
          <p:cNvSpPr>
            <a:spLocks noChangeArrowheads="1"/>
          </p:cNvSpPr>
          <p:nvPr/>
        </p:nvSpPr>
        <p:spPr bwMode="auto">
          <a:xfrm>
            <a:off x="623435" y="4982190"/>
            <a:ext cx="3538538" cy="979487"/>
          </a:xfrm>
          <a:prstGeom prst="rect">
            <a:avLst/>
          </a:prstGeom>
          <a:solidFill>
            <a:schemeClr val="accent4"/>
          </a:solidFill>
          <a:ln w="25400">
            <a:solidFill>
              <a:schemeClr val="bg1"/>
            </a:solidFill>
            <a:round/>
            <a:headEnd/>
            <a:tailEnd/>
          </a:ln>
          <a:effectLst>
            <a:outerShdw blurRad="50800" dist="38100" dir="8100000" algn="tl" rotWithShape="0">
              <a:srgbClr val="808080">
                <a:alpha val="39999"/>
              </a:srgbClr>
            </a:outerShdw>
          </a:effectLst>
        </p:spPr>
        <p:txBody>
          <a:bodyPr wrap="none" anchor="ctr">
            <a:spAutoFit/>
          </a:bodyPr>
          <a:lstStyle/>
          <a:p>
            <a:pPr algn="ctr" eaLnBrk="0" fontAlgn="base" hangingPunct="0">
              <a:lnSpc>
                <a:spcPct val="90000"/>
              </a:lnSpc>
              <a:spcBef>
                <a:spcPct val="20000"/>
              </a:spcBef>
              <a:spcAft>
                <a:spcPct val="0"/>
              </a:spcAft>
              <a:defRPr/>
            </a:pPr>
            <a:endParaRPr lang="en-US" sz="2400" dirty="0">
              <a:solidFill>
                <a:srgbClr val="000000"/>
              </a:solidFill>
            </a:endParaRPr>
          </a:p>
        </p:txBody>
      </p:sp>
      <p:sp>
        <p:nvSpPr>
          <p:cNvPr id="29" name="Rectangle 120"/>
          <p:cNvSpPr>
            <a:spLocks noChangeArrowheads="1"/>
          </p:cNvSpPr>
          <p:nvPr/>
        </p:nvSpPr>
        <p:spPr bwMode="auto">
          <a:xfrm>
            <a:off x="643223" y="4918694"/>
            <a:ext cx="3494994" cy="338137"/>
          </a:xfrm>
          <a:prstGeom prst="rect">
            <a:avLst/>
          </a:prstGeom>
          <a:solidFill>
            <a:srgbClr val="4A8986"/>
          </a:solidFill>
          <a:ln w="9525">
            <a:solidFill>
              <a:schemeClr val="bg1"/>
            </a:solidFill>
            <a:round/>
            <a:headEnd/>
            <a:tailEnd/>
          </a:ln>
        </p:spPr>
        <p:txBody>
          <a:bodyPr wrap="square" anchor="ctr">
            <a:spAutoFit/>
          </a:bodyPr>
          <a:lstStyle/>
          <a:p>
            <a:pPr algn="ctr" eaLnBrk="0" fontAlgn="base" hangingPunct="0">
              <a:lnSpc>
                <a:spcPct val="90000"/>
              </a:lnSpc>
              <a:spcBef>
                <a:spcPct val="20000"/>
              </a:spcBef>
              <a:spcAft>
                <a:spcPct val="0"/>
              </a:spcAft>
            </a:pPr>
            <a:endParaRPr lang="en-US" sz="2400" dirty="0">
              <a:solidFill>
                <a:srgbClr val="000000"/>
              </a:solidFill>
            </a:endParaRPr>
          </a:p>
        </p:txBody>
      </p:sp>
      <p:sp>
        <p:nvSpPr>
          <p:cNvPr id="30" name="Rectangle 29"/>
          <p:cNvSpPr>
            <a:spLocks noChangeArrowheads="1"/>
          </p:cNvSpPr>
          <p:nvPr/>
        </p:nvSpPr>
        <p:spPr bwMode="auto">
          <a:xfrm>
            <a:off x="4800600" y="4952999"/>
            <a:ext cx="3538538" cy="979487"/>
          </a:xfrm>
          <a:prstGeom prst="rect">
            <a:avLst/>
          </a:prstGeom>
          <a:solidFill>
            <a:schemeClr val="accent4"/>
          </a:solidFill>
          <a:ln w="25400">
            <a:solidFill>
              <a:schemeClr val="bg1"/>
            </a:solidFill>
            <a:round/>
            <a:headEnd/>
            <a:tailEnd/>
          </a:ln>
          <a:effectLst>
            <a:outerShdw blurRad="50800" dist="38100" dir="8100000" algn="tl" rotWithShape="0">
              <a:srgbClr val="808080">
                <a:alpha val="39999"/>
              </a:srgbClr>
            </a:outerShdw>
          </a:effectLst>
        </p:spPr>
        <p:txBody>
          <a:bodyPr wrap="none" anchor="ctr">
            <a:spAutoFit/>
          </a:bodyPr>
          <a:lstStyle/>
          <a:p>
            <a:pPr algn="ctr" eaLnBrk="0" fontAlgn="base" hangingPunct="0">
              <a:lnSpc>
                <a:spcPct val="90000"/>
              </a:lnSpc>
              <a:spcBef>
                <a:spcPct val="20000"/>
              </a:spcBef>
              <a:spcAft>
                <a:spcPct val="0"/>
              </a:spcAft>
              <a:defRPr/>
            </a:pPr>
            <a:endParaRPr lang="en-US" sz="2400" dirty="0">
              <a:solidFill>
                <a:srgbClr val="000000"/>
              </a:solidFill>
            </a:endParaRPr>
          </a:p>
        </p:txBody>
      </p:sp>
      <p:sp>
        <p:nvSpPr>
          <p:cNvPr id="31" name="Rectangle 120"/>
          <p:cNvSpPr>
            <a:spLocks noChangeArrowheads="1"/>
          </p:cNvSpPr>
          <p:nvPr/>
        </p:nvSpPr>
        <p:spPr bwMode="auto">
          <a:xfrm>
            <a:off x="4776898" y="4965496"/>
            <a:ext cx="3538538" cy="338137"/>
          </a:xfrm>
          <a:prstGeom prst="rect">
            <a:avLst/>
          </a:prstGeom>
          <a:solidFill>
            <a:srgbClr val="4A8986"/>
          </a:solidFill>
          <a:ln w="9525">
            <a:solidFill>
              <a:schemeClr val="bg1"/>
            </a:solidFill>
            <a:round/>
            <a:headEnd/>
            <a:tailEnd/>
          </a:ln>
        </p:spPr>
        <p:txBody>
          <a:bodyPr wrap="none" anchor="ctr">
            <a:spAutoFit/>
          </a:bodyPr>
          <a:lstStyle/>
          <a:p>
            <a:pPr algn="ctr" eaLnBrk="0" fontAlgn="base" hangingPunct="0">
              <a:lnSpc>
                <a:spcPct val="90000"/>
              </a:lnSpc>
              <a:spcBef>
                <a:spcPct val="20000"/>
              </a:spcBef>
              <a:spcAft>
                <a:spcPct val="0"/>
              </a:spcAft>
            </a:pPr>
            <a:endParaRPr lang="en-US" sz="2400" dirty="0">
              <a:solidFill>
                <a:srgbClr val="000000"/>
              </a:solidFill>
            </a:endParaRPr>
          </a:p>
        </p:txBody>
      </p:sp>
      <p:sp>
        <p:nvSpPr>
          <p:cNvPr id="33" name="TextBox 126"/>
          <p:cNvSpPr txBox="1">
            <a:spLocks noChangeArrowheads="1"/>
          </p:cNvSpPr>
          <p:nvPr/>
        </p:nvSpPr>
        <p:spPr bwMode="auto">
          <a:xfrm>
            <a:off x="681895" y="5291199"/>
            <a:ext cx="3321050" cy="71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lnSpc>
                <a:spcPct val="80000"/>
              </a:lnSpc>
              <a:spcBef>
                <a:spcPct val="50000"/>
              </a:spcBef>
              <a:spcAft>
                <a:spcPct val="0"/>
              </a:spcAft>
              <a:buClr>
                <a:srgbClr val="000066"/>
              </a:buClr>
              <a:buFontTx/>
              <a:buChar char="•"/>
            </a:pPr>
            <a:r>
              <a:rPr lang="en-US" sz="1100" dirty="0"/>
              <a:t>Mobile application available to employees and managers 24/7</a:t>
            </a:r>
          </a:p>
          <a:p>
            <a:pPr eaLnBrk="1" fontAlgn="base" hangingPunct="1">
              <a:lnSpc>
                <a:spcPct val="80000"/>
              </a:lnSpc>
              <a:spcBef>
                <a:spcPct val="50000"/>
              </a:spcBef>
              <a:spcAft>
                <a:spcPct val="0"/>
              </a:spcAft>
              <a:buClr>
                <a:srgbClr val="000066"/>
              </a:buClr>
              <a:buFontTx/>
              <a:buChar char="•"/>
            </a:pPr>
            <a:r>
              <a:rPr lang="en-US" sz="1100" dirty="0"/>
              <a:t>HR portal for detailed reporting and claim inquiry</a:t>
            </a:r>
          </a:p>
          <a:p>
            <a:pPr eaLnBrk="1" fontAlgn="base" hangingPunct="1">
              <a:lnSpc>
                <a:spcPct val="80000"/>
              </a:lnSpc>
              <a:spcBef>
                <a:spcPct val="0"/>
              </a:spcBef>
              <a:spcAft>
                <a:spcPct val="0"/>
              </a:spcAft>
            </a:pPr>
            <a:endParaRPr lang="en-US" sz="1100" dirty="0"/>
          </a:p>
        </p:txBody>
      </p:sp>
      <p:sp>
        <p:nvSpPr>
          <p:cNvPr id="34" name="TextBox 121"/>
          <p:cNvSpPr txBox="1">
            <a:spLocks noChangeArrowheads="1"/>
          </p:cNvSpPr>
          <p:nvPr/>
        </p:nvSpPr>
        <p:spPr bwMode="auto">
          <a:xfrm>
            <a:off x="607617" y="4975857"/>
            <a:ext cx="355435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100" dirty="0">
                <a:solidFill>
                  <a:srgbClr val="FFFFFF"/>
                </a:solidFill>
              </a:rPr>
              <a:t>Technology &amp; Reporting</a:t>
            </a:r>
          </a:p>
        </p:txBody>
      </p:sp>
      <p:sp>
        <p:nvSpPr>
          <p:cNvPr id="35" name="TextBox 121"/>
          <p:cNvSpPr txBox="1">
            <a:spLocks noChangeArrowheads="1"/>
          </p:cNvSpPr>
          <p:nvPr/>
        </p:nvSpPr>
        <p:spPr bwMode="auto">
          <a:xfrm>
            <a:off x="4633137" y="5004390"/>
            <a:ext cx="353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100" dirty="0">
                <a:solidFill>
                  <a:srgbClr val="FFFFFF"/>
                </a:solidFill>
              </a:rPr>
              <a:t>Communication</a:t>
            </a:r>
          </a:p>
        </p:txBody>
      </p:sp>
      <p:sp>
        <p:nvSpPr>
          <p:cNvPr id="36" name="TextBox 126"/>
          <p:cNvSpPr txBox="1">
            <a:spLocks noChangeArrowheads="1"/>
          </p:cNvSpPr>
          <p:nvPr/>
        </p:nvSpPr>
        <p:spPr bwMode="auto">
          <a:xfrm>
            <a:off x="4823637" y="5342527"/>
            <a:ext cx="332105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lnSpc>
                <a:spcPct val="80000"/>
              </a:lnSpc>
              <a:spcBef>
                <a:spcPct val="50000"/>
              </a:spcBef>
              <a:spcAft>
                <a:spcPct val="0"/>
              </a:spcAft>
              <a:buClr>
                <a:srgbClr val="000066"/>
              </a:buClr>
              <a:buFontTx/>
              <a:buChar char="•"/>
            </a:pPr>
            <a:r>
              <a:rPr lang="en-US" sz="1100" dirty="0">
                <a:solidFill>
                  <a:srgbClr val="000000"/>
                </a:solidFill>
              </a:rPr>
              <a:t>On-going communication  to  employee and employer to ensure clear understanding of status and outcomes</a:t>
            </a:r>
          </a:p>
          <a:p>
            <a:pPr eaLnBrk="1" fontAlgn="base" hangingPunct="1">
              <a:lnSpc>
                <a:spcPct val="80000"/>
              </a:lnSpc>
              <a:spcBef>
                <a:spcPct val="0"/>
              </a:spcBef>
              <a:spcAft>
                <a:spcPct val="0"/>
              </a:spcAft>
            </a:pPr>
            <a:endParaRPr lang="en-US" sz="1100" dirty="0">
              <a:solidFill>
                <a:srgbClr val="000000"/>
              </a:solidFill>
            </a:endParaRPr>
          </a:p>
        </p:txBody>
      </p:sp>
      <p:sp>
        <p:nvSpPr>
          <p:cNvPr id="37" name="Isosceles Triangle 36"/>
          <p:cNvSpPr>
            <a:spLocks noChangeArrowheads="1"/>
          </p:cNvSpPr>
          <p:nvPr/>
        </p:nvSpPr>
        <p:spPr bwMode="auto">
          <a:xfrm rot="5400000">
            <a:off x="4159855" y="3374049"/>
            <a:ext cx="1193800" cy="450850"/>
          </a:xfrm>
          <a:prstGeom prst="triangle">
            <a:avLst>
              <a:gd name="adj" fmla="val 50000"/>
            </a:avLst>
          </a:prstGeom>
          <a:solidFill>
            <a:srgbClr val="DEA62B"/>
          </a:solidFill>
          <a:ln w="25400">
            <a:solidFill>
              <a:schemeClr val="bg1"/>
            </a:solidFill>
            <a:round/>
            <a:headEnd/>
            <a:tailEnd/>
          </a:ln>
          <a:effectLst>
            <a:outerShdw blurRad="50800" dist="38100" dir="8100000" algn="tl" rotWithShape="0">
              <a:srgbClr val="808080">
                <a:alpha val="39999"/>
              </a:srgbClr>
            </a:outerShdw>
          </a:effectLst>
        </p:spPr>
        <p:txBody>
          <a:bodyPr wrap="none" anchor="ctr">
            <a:spAutoFit/>
          </a:bodyPr>
          <a:lstStyle/>
          <a:p>
            <a:pPr algn="ctr" eaLnBrk="0" fontAlgn="base" hangingPunct="0">
              <a:lnSpc>
                <a:spcPct val="90000"/>
              </a:lnSpc>
              <a:spcBef>
                <a:spcPct val="20000"/>
              </a:spcBef>
              <a:spcAft>
                <a:spcPct val="0"/>
              </a:spcAft>
              <a:defRPr/>
            </a:pPr>
            <a:endParaRPr lang="en-US" sz="2400" dirty="0">
              <a:solidFill>
                <a:srgbClr val="000000"/>
              </a:solidFill>
            </a:endParaRPr>
          </a:p>
        </p:txBody>
      </p:sp>
      <p:sp>
        <p:nvSpPr>
          <p:cNvPr id="22" name="TextBox 21"/>
          <p:cNvSpPr txBox="1"/>
          <p:nvPr/>
        </p:nvSpPr>
        <p:spPr>
          <a:xfrm>
            <a:off x="5181600" y="2834992"/>
            <a:ext cx="3352800" cy="1600438"/>
          </a:xfrm>
          <a:prstGeom prst="rect">
            <a:avLst/>
          </a:prstGeom>
          <a:solidFill>
            <a:srgbClr val="98002E"/>
          </a:solidFill>
        </p:spPr>
        <p:txBody>
          <a:bodyPr wrap="square" rtlCol="0">
            <a:spAutoFit/>
          </a:bodyPr>
          <a:lstStyle/>
          <a:p>
            <a:pPr marL="285750" indent="-285750">
              <a:buFont typeface="Arial" panose="020B0604020202020204" pitchFamily="34" charset="0"/>
              <a:buChar char="•"/>
            </a:pPr>
            <a:r>
              <a:rPr lang="en-US" sz="1400" dirty="0">
                <a:solidFill>
                  <a:schemeClr val="bg1"/>
                </a:solidFill>
              </a:rPr>
              <a:t>Prior to the end of  the approved period of time, the Claims Examiner will contact the employee to confirm intent to RTW.  </a:t>
            </a:r>
          </a:p>
          <a:p>
            <a:pPr marL="285750" indent="-285750">
              <a:buFont typeface="Arial" panose="020B0604020202020204" pitchFamily="34" charset="0"/>
              <a:buChar char="•"/>
            </a:pPr>
            <a:r>
              <a:rPr lang="en-US" sz="1400" dirty="0">
                <a:solidFill>
                  <a:schemeClr val="bg1"/>
                </a:solidFill>
              </a:rPr>
              <a:t>The employer is informed of all extension requests or return to work detail.</a:t>
            </a:r>
          </a:p>
        </p:txBody>
      </p:sp>
      <p:sp>
        <p:nvSpPr>
          <p:cNvPr id="9" name="TextBox 8"/>
          <p:cNvSpPr txBox="1"/>
          <p:nvPr/>
        </p:nvSpPr>
        <p:spPr>
          <a:xfrm>
            <a:off x="4768038" y="1128241"/>
            <a:ext cx="3836877" cy="1323439"/>
          </a:xfrm>
          <a:prstGeom prst="rect">
            <a:avLst/>
          </a:prstGeom>
          <a:solidFill>
            <a:schemeClr val="tx2"/>
          </a:solidFill>
        </p:spPr>
        <p:txBody>
          <a:bodyPr wrap="square" rtlCol="0">
            <a:spAutoFit/>
          </a:bodyPr>
          <a:lstStyle/>
          <a:p>
            <a:r>
              <a:rPr lang="en-US" sz="1600" dirty="0">
                <a:solidFill>
                  <a:schemeClr val="bg1"/>
                </a:solidFill>
              </a:rPr>
              <a:t>Lincoln Financial Group Absence Management Contact Information:</a:t>
            </a:r>
          </a:p>
          <a:p>
            <a:r>
              <a:rPr lang="en-US" sz="1600" dirty="0">
                <a:solidFill>
                  <a:schemeClr val="bg1"/>
                </a:solidFill>
              </a:rPr>
              <a:t>Phone:  800-423-2765</a:t>
            </a:r>
          </a:p>
          <a:p>
            <a:r>
              <a:rPr lang="en-US" sz="1600" dirty="0">
                <a:solidFill>
                  <a:schemeClr val="bg1"/>
                </a:solidFill>
              </a:rPr>
              <a:t>Web:  Available through single sign-on by going to www.LincolnFinancial.com</a:t>
            </a:r>
          </a:p>
        </p:txBody>
      </p:sp>
      <p:cxnSp>
        <p:nvCxnSpPr>
          <p:cNvPr id="38" name="Straight Connector 132"/>
          <p:cNvCxnSpPr>
            <a:cxnSpLocks noChangeShapeType="1"/>
            <a:stCxn id="7" idx="2"/>
            <a:endCxn id="11" idx="0"/>
          </p:cNvCxnSpPr>
          <p:nvPr/>
        </p:nvCxnSpPr>
        <p:spPr bwMode="auto">
          <a:xfrm>
            <a:off x="2334812" y="1933076"/>
            <a:ext cx="7608" cy="177346"/>
          </a:xfrm>
          <a:prstGeom prst="line">
            <a:avLst/>
          </a:prstGeom>
          <a:noFill/>
          <a:ln w="9525">
            <a:solidFill>
              <a:srgbClr val="98002E"/>
            </a:solidFill>
            <a:prstDash val="dash"/>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6630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a:t>If a certification received is incomplete, an incomplete notice will be sent to the employee.  </a:t>
            </a:r>
          </a:p>
          <a:p>
            <a:r>
              <a:rPr lang="en-US" sz="1800" b="0" dirty="0"/>
              <a:t>The employee will have 7 days (plus a 3 day silent grace period) to return the missing or incomplete information.</a:t>
            </a:r>
          </a:p>
          <a:p>
            <a:r>
              <a:rPr lang="en-US" sz="1800" b="0" dirty="0"/>
              <a:t>If the missing or incomplete information is not returned and we have the employee’s written permission, a call to the provider will be made on day 11 and day 12.</a:t>
            </a:r>
          </a:p>
          <a:p>
            <a:r>
              <a:rPr lang="en-US" sz="1800" b="0" dirty="0"/>
              <a:t>If the information is still not returned, a determination will be made based on the information available.</a:t>
            </a:r>
          </a:p>
          <a:p>
            <a:r>
              <a:rPr lang="en-US" sz="1800" b="0" dirty="0"/>
              <a:t>At any point during this process, if the information is returned and the certification is complete the leave of absence will be reviewed and a</a:t>
            </a:r>
            <a:r>
              <a:rPr lang="en-US" sz="1800" b="0" dirty="0">
                <a:solidFill>
                  <a:schemeClr val="tx1"/>
                </a:solidFill>
              </a:rPr>
              <a:t> timely </a:t>
            </a:r>
            <a:r>
              <a:rPr lang="en-US" sz="1800" b="0" dirty="0"/>
              <a:t>determination will be made.</a:t>
            </a:r>
          </a:p>
          <a:p>
            <a:r>
              <a:rPr lang="en-US" sz="1800" b="0" dirty="0"/>
              <a:t>For absences running concurrent  with a Short Term Disability claim, with a signed authorization, medical records may be requested to obtain the incomplete information.   Decisions for both absence types will be made independently and in accordance with those absence type policies and guidelines</a:t>
            </a:r>
            <a:endParaRPr lang="en-US" sz="1800" b="0" strike="sngStrike" dirty="0"/>
          </a:p>
        </p:txBody>
      </p:sp>
      <p:sp>
        <p:nvSpPr>
          <p:cNvPr id="3" name="Slide Number Placeholder 2"/>
          <p:cNvSpPr>
            <a:spLocks noGrp="1"/>
          </p:cNvSpPr>
          <p:nvPr>
            <p:ph type="sldNum" sz="quarter" idx="12"/>
          </p:nvPr>
        </p:nvSpPr>
        <p:spPr/>
        <p:txBody>
          <a:bodyPr/>
          <a:lstStyle/>
          <a:p>
            <a:fld id="{E49B4C36-CA85-496D-A067-FC602A1FD8AC}" type="slidenum">
              <a:rPr lang="en-US" smtClean="0"/>
              <a:pPr/>
              <a:t>12</a:t>
            </a:fld>
            <a:endParaRPr lang="en-US" dirty="0"/>
          </a:p>
        </p:txBody>
      </p:sp>
      <p:sp>
        <p:nvSpPr>
          <p:cNvPr id="4" name="Title 3"/>
          <p:cNvSpPr>
            <a:spLocks noGrp="1"/>
          </p:cNvSpPr>
          <p:nvPr>
            <p:ph type="title"/>
          </p:nvPr>
        </p:nvSpPr>
        <p:spPr/>
        <p:txBody>
          <a:bodyPr/>
          <a:lstStyle/>
          <a:p>
            <a:r>
              <a:rPr lang="en-US" dirty="0"/>
              <a:t>Incomplete process</a:t>
            </a:r>
          </a:p>
        </p:txBody>
      </p:sp>
    </p:spTree>
    <p:extLst>
      <p:ext uri="{BB962C8B-B14F-4D97-AF65-F5344CB8AC3E}">
        <p14:creationId xmlns:p14="http://schemas.microsoft.com/office/powerpoint/2010/main" val="134658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a:solidFill>
                  <a:schemeClr val="tx1"/>
                </a:solidFill>
              </a:rPr>
              <a:t>Intermittent leaves must be reported and certified as per any other leave.  Lincoln will require a certified intermittent frequency and duration.</a:t>
            </a:r>
          </a:p>
          <a:p>
            <a:r>
              <a:rPr lang="en-US" b="0" dirty="0">
                <a:solidFill>
                  <a:schemeClr val="tx1"/>
                </a:solidFill>
              </a:rPr>
              <a:t>Intermittent occurrences must be reported to Lincoln Financial Group within 2 business days of the absence.  </a:t>
            </a:r>
          </a:p>
          <a:p>
            <a:r>
              <a:rPr lang="en-US" b="0" dirty="0"/>
              <a:t>Lincoln Financial Group will inform employees they must also follow ARUP Laboratories, Inc.</a:t>
            </a:r>
            <a:r>
              <a:rPr lang="en-US" b="0" dirty="0">
                <a:solidFill>
                  <a:srgbClr val="FF0000"/>
                </a:solidFill>
              </a:rPr>
              <a:t> </a:t>
            </a:r>
            <a:r>
              <a:rPr lang="en-US" b="0" dirty="0"/>
              <a:t>documented time-off reporting procedures.</a:t>
            </a:r>
          </a:p>
          <a:p>
            <a:r>
              <a:rPr lang="en-US" b="0" dirty="0"/>
              <a:t>When an intermittent occurrence is reported, Lincoln Financial Group will inform</a:t>
            </a:r>
            <a:r>
              <a:rPr lang="en-US" b="0" dirty="0">
                <a:solidFill>
                  <a:schemeClr val="tx1"/>
                </a:solidFill>
              </a:rPr>
              <a:t> designated employer contacts (</a:t>
            </a:r>
            <a:r>
              <a:rPr lang="en-US" b="0" u="sng" dirty="0">
                <a:solidFill>
                  <a:srgbClr val="0000FF"/>
                </a:solidFill>
              </a:rPr>
              <a:t>Humanresourcesbenefits151@aruplab.com</a:t>
            </a:r>
            <a:r>
              <a:rPr lang="en-US" b="0" dirty="0">
                <a:solidFill>
                  <a:schemeClr val="tx1"/>
                </a:solidFill>
              </a:rPr>
              <a:t>)  via </a:t>
            </a:r>
            <a:r>
              <a:rPr lang="en-US" b="0" dirty="0"/>
              <a:t>e-mail, as defined during implementation.</a:t>
            </a:r>
          </a:p>
          <a:p>
            <a:r>
              <a:rPr lang="en-US" b="0" dirty="0"/>
              <a:t>The smallest increment of intermittent time that may be reported is 1 minute.</a:t>
            </a:r>
          </a:p>
          <a:p>
            <a:pPr marL="0" indent="0">
              <a:buNone/>
            </a:pPr>
            <a:endParaRPr lang="en-US" b="0" dirty="0"/>
          </a:p>
          <a:p>
            <a:pPr marL="0" indent="0">
              <a:buNone/>
            </a:pPr>
            <a:endParaRPr lang="en-US" b="0" dirty="0"/>
          </a:p>
          <a:p>
            <a:endParaRPr lang="en-US" b="0" dirty="0"/>
          </a:p>
        </p:txBody>
      </p:sp>
      <p:sp>
        <p:nvSpPr>
          <p:cNvPr id="3" name="Slide Number Placeholder 2"/>
          <p:cNvSpPr>
            <a:spLocks noGrp="1"/>
          </p:cNvSpPr>
          <p:nvPr>
            <p:ph type="sldNum" sz="quarter" idx="12"/>
          </p:nvPr>
        </p:nvSpPr>
        <p:spPr/>
        <p:txBody>
          <a:bodyPr/>
          <a:lstStyle/>
          <a:p>
            <a:fld id="{E49B4C36-CA85-496D-A067-FC602A1FD8AC}" type="slidenum">
              <a:rPr lang="en-US" smtClean="0"/>
              <a:pPr/>
              <a:t>13</a:t>
            </a:fld>
            <a:endParaRPr lang="en-US" dirty="0"/>
          </a:p>
        </p:txBody>
      </p:sp>
      <p:sp>
        <p:nvSpPr>
          <p:cNvPr id="4" name="Title 3"/>
          <p:cNvSpPr>
            <a:spLocks noGrp="1"/>
          </p:cNvSpPr>
          <p:nvPr>
            <p:ph type="title"/>
          </p:nvPr>
        </p:nvSpPr>
        <p:spPr/>
        <p:txBody>
          <a:bodyPr/>
          <a:lstStyle/>
          <a:p>
            <a:r>
              <a:rPr lang="en-US" dirty="0"/>
              <a:t>Intermittent </a:t>
            </a:r>
            <a:r>
              <a:rPr lang="en-US" dirty="0">
                <a:solidFill>
                  <a:schemeClr val="bg1"/>
                </a:solidFill>
              </a:rPr>
              <a:t>Absence</a:t>
            </a:r>
            <a:r>
              <a:rPr lang="en-US" dirty="0"/>
              <a:t> Management</a:t>
            </a:r>
          </a:p>
        </p:txBody>
      </p:sp>
    </p:spTree>
    <p:extLst>
      <p:ext uri="{BB962C8B-B14F-4D97-AF65-F5344CB8AC3E}">
        <p14:creationId xmlns:p14="http://schemas.microsoft.com/office/powerpoint/2010/main" val="332111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0" dirty="0"/>
              <a:t>Lincoln Financial Group monitors intermittent occurrences.  If an employee exceeds the approved frequency or duration more than one time for any open leave of absence, he/she will be required to recertify the leave.</a:t>
            </a:r>
          </a:p>
          <a:p>
            <a:pPr lvl="0"/>
            <a:r>
              <a:rPr lang="en-US" b="0" dirty="0"/>
              <a:t>Lincoln Financial Group also monitors for patterns of absence.  For example, if an employee consistently reports incapacity on Monday mornings, he/she may be requested to recertify the intermittent leave of absence.</a:t>
            </a:r>
          </a:p>
          <a:p>
            <a:pPr lvl="0"/>
            <a:r>
              <a:rPr lang="en-US" b="0" dirty="0"/>
              <a:t>If an employee needs additional leave time following the initial certification, </a:t>
            </a:r>
            <a:r>
              <a:rPr lang="en-US" b="0" dirty="0">
                <a:solidFill>
                  <a:schemeClr val="tx1"/>
                </a:solidFill>
              </a:rPr>
              <a:t>he/she will need to contact Lincoln Financial Group to initiate the recertification process.  We will not automatically initiate a new Intermittent leave for the employee once the initial leave certification has expired.</a:t>
            </a:r>
          </a:p>
          <a:p>
            <a:endParaRPr lang="en-US" dirty="0"/>
          </a:p>
        </p:txBody>
      </p:sp>
      <p:sp>
        <p:nvSpPr>
          <p:cNvPr id="3" name="Slide Number Placeholder 2"/>
          <p:cNvSpPr>
            <a:spLocks noGrp="1"/>
          </p:cNvSpPr>
          <p:nvPr>
            <p:ph type="sldNum" sz="quarter" idx="12"/>
          </p:nvPr>
        </p:nvSpPr>
        <p:spPr/>
        <p:txBody>
          <a:bodyPr/>
          <a:lstStyle/>
          <a:p>
            <a:fld id="{E49B4C36-CA85-496D-A067-FC602A1FD8AC}" type="slidenum">
              <a:rPr lang="en-US" smtClean="0"/>
              <a:pPr/>
              <a:t>14</a:t>
            </a:fld>
            <a:endParaRPr lang="en-US" dirty="0"/>
          </a:p>
        </p:txBody>
      </p:sp>
      <p:sp>
        <p:nvSpPr>
          <p:cNvPr id="4" name="Title 3"/>
          <p:cNvSpPr>
            <a:spLocks noGrp="1"/>
          </p:cNvSpPr>
          <p:nvPr>
            <p:ph type="title"/>
          </p:nvPr>
        </p:nvSpPr>
        <p:spPr/>
        <p:txBody>
          <a:bodyPr/>
          <a:lstStyle/>
          <a:p>
            <a:r>
              <a:rPr lang="en-US" dirty="0"/>
              <a:t>Intermittent absence management (continued)</a:t>
            </a:r>
          </a:p>
        </p:txBody>
      </p:sp>
    </p:spTree>
    <p:extLst>
      <p:ext uri="{BB962C8B-B14F-4D97-AF65-F5344CB8AC3E}">
        <p14:creationId xmlns:p14="http://schemas.microsoft.com/office/powerpoint/2010/main" val="209649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1"/>
                </a:solidFill>
              </a:rPr>
              <a:t>Job Protected Leave </a:t>
            </a:r>
            <a:r>
              <a:rPr lang="en-US" dirty="0"/>
              <a:t>Exhaustion</a:t>
            </a:r>
          </a:p>
          <a:p>
            <a:pPr lvl="1"/>
            <a:r>
              <a:rPr lang="en-US" sz="2000" dirty="0"/>
              <a:t>When </a:t>
            </a:r>
            <a:r>
              <a:rPr lang="en-US" sz="2000" dirty="0">
                <a:solidFill>
                  <a:schemeClr val="tx1"/>
                </a:solidFill>
              </a:rPr>
              <a:t>an employee on </a:t>
            </a:r>
            <a:r>
              <a:rPr lang="en-US" sz="2000" dirty="0"/>
              <a:t>an approved job protected absence type (FMLA, State Leave), has used 75% of his/her available leave time, a notification will be sent to the employee and emplo</a:t>
            </a:r>
            <a:r>
              <a:rPr lang="en-US" sz="2000" dirty="0">
                <a:solidFill>
                  <a:schemeClr val="tx1"/>
                </a:solidFill>
              </a:rPr>
              <a:t>yer.  The employee and employer will also receive a notification when the job protected leave is exhausted. (Note: If more than one absence type is job protected (eg. FMLA and state leave), the Exhaustion warning and notice will be based on the longest approved job protected leave. </a:t>
            </a:r>
          </a:p>
          <a:p>
            <a:r>
              <a:rPr lang="en-US" dirty="0"/>
              <a:t>Return to Work (RTW)</a:t>
            </a:r>
          </a:p>
          <a:p>
            <a:pPr marL="514350" lvl="1" indent="-285750"/>
            <a:r>
              <a:rPr lang="en-US" sz="2000" dirty="0">
                <a:solidFill>
                  <a:schemeClr val="tx1"/>
                </a:solidFill>
              </a:rPr>
              <a:t>About a week before an employee’s continuous leave is scheduled to end, the Lincoln Claims Examiner will contact the employee to confirm his or her intent to RTW. </a:t>
            </a:r>
          </a:p>
          <a:p>
            <a:pPr marL="514350" lvl="1" indent="-285750"/>
            <a:r>
              <a:rPr lang="en-US" sz="2000" dirty="0">
                <a:solidFill>
                  <a:schemeClr val="tx1"/>
                </a:solidFill>
              </a:rPr>
              <a:t>The day prior to the expected return to work date, the claims examiner will reach out via email to the supervisor to remind them that the employee is scheduled to return.</a:t>
            </a:r>
            <a:endParaRPr lang="en-US" dirty="0"/>
          </a:p>
        </p:txBody>
      </p:sp>
      <p:sp>
        <p:nvSpPr>
          <p:cNvPr id="3" name="Slide Number Placeholder 2"/>
          <p:cNvSpPr>
            <a:spLocks noGrp="1"/>
          </p:cNvSpPr>
          <p:nvPr>
            <p:ph type="sldNum" sz="quarter" idx="12"/>
          </p:nvPr>
        </p:nvSpPr>
        <p:spPr/>
        <p:txBody>
          <a:bodyPr/>
          <a:lstStyle/>
          <a:p>
            <a:fld id="{E49B4C36-CA85-496D-A067-FC602A1FD8AC}" type="slidenum">
              <a:rPr lang="en-US" smtClean="0"/>
              <a:pPr/>
              <a:t>15</a:t>
            </a:fld>
            <a:endParaRPr lang="en-US" dirty="0"/>
          </a:p>
        </p:txBody>
      </p:sp>
      <p:sp>
        <p:nvSpPr>
          <p:cNvPr id="4" name="Title 3"/>
          <p:cNvSpPr>
            <a:spLocks noGrp="1"/>
          </p:cNvSpPr>
          <p:nvPr>
            <p:ph type="title"/>
          </p:nvPr>
        </p:nvSpPr>
        <p:spPr/>
        <p:txBody>
          <a:bodyPr/>
          <a:lstStyle/>
          <a:p>
            <a:r>
              <a:rPr lang="en-US" dirty="0"/>
              <a:t>Leave of Absence End</a:t>
            </a:r>
          </a:p>
        </p:txBody>
      </p:sp>
    </p:spTree>
    <p:extLst>
      <p:ext uri="{BB962C8B-B14F-4D97-AF65-F5344CB8AC3E}">
        <p14:creationId xmlns:p14="http://schemas.microsoft.com/office/powerpoint/2010/main" val="304731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t>16</a:t>
            </a:fld>
            <a:endParaRPr lang="en-US" dirty="0"/>
          </a:p>
        </p:txBody>
      </p:sp>
      <p:sp>
        <p:nvSpPr>
          <p:cNvPr id="4" name="Title 3"/>
          <p:cNvSpPr>
            <a:spLocks noGrp="1"/>
          </p:cNvSpPr>
          <p:nvPr>
            <p:ph type="title"/>
          </p:nvPr>
        </p:nvSpPr>
        <p:spPr/>
        <p:txBody>
          <a:bodyPr/>
          <a:lstStyle/>
          <a:p>
            <a:r>
              <a:rPr lang="en-US" dirty="0"/>
              <a:t>Supervisors contact with LFG</a:t>
            </a:r>
          </a:p>
        </p:txBody>
      </p:sp>
      <p:sp>
        <p:nvSpPr>
          <p:cNvPr id="5" name="Content Placeholder 4"/>
          <p:cNvSpPr>
            <a:spLocks noGrp="1"/>
          </p:cNvSpPr>
          <p:nvPr>
            <p:ph idx="1"/>
          </p:nvPr>
        </p:nvSpPr>
        <p:spPr>
          <a:xfrm>
            <a:off x="320039" y="1679944"/>
            <a:ext cx="7898927" cy="4263655"/>
          </a:xfrm>
        </p:spPr>
        <p:txBody>
          <a:bodyPr/>
          <a:lstStyle/>
          <a:p>
            <a:r>
              <a:rPr lang="en-US" b="0" dirty="0"/>
              <a:t>Throughout the course of a claim, the supervisors will receive the following correspondence via e-mail:</a:t>
            </a:r>
          </a:p>
          <a:p>
            <a:pPr marL="0" indent="0">
              <a:buNone/>
            </a:pPr>
            <a:endParaRPr lang="en-US" b="0" dirty="0"/>
          </a:p>
          <a:p>
            <a:pPr lvl="1"/>
            <a:r>
              <a:rPr lang="en-US" dirty="0"/>
              <a:t>Copy of the Eligibility Letter</a:t>
            </a:r>
          </a:p>
          <a:p>
            <a:pPr lvl="1"/>
            <a:r>
              <a:rPr lang="en-US" dirty="0"/>
              <a:t>Absence Determination</a:t>
            </a:r>
          </a:p>
          <a:p>
            <a:pPr lvl="1"/>
            <a:r>
              <a:rPr lang="en-US" dirty="0"/>
              <a:t>Intermittent Time Usage Notice</a:t>
            </a:r>
          </a:p>
          <a:p>
            <a:pPr lvl="1"/>
            <a:r>
              <a:rPr lang="en-US" dirty="0"/>
              <a:t>Absence Re-certification</a:t>
            </a:r>
          </a:p>
          <a:p>
            <a:pPr lvl="1"/>
            <a:r>
              <a:rPr lang="en-US" dirty="0"/>
              <a:t>Exhaustion of Job Protection</a:t>
            </a:r>
          </a:p>
          <a:p>
            <a:pPr lvl="1"/>
            <a:r>
              <a:rPr lang="en-US" dirty="0"/>
              <a:t>Return to Work Notification </a:t>
            </a:r>
          </a:p>
          <a:p>
            <a:pPr lvl="1"/>
            <a:r>
              <a:rPr lang="en-US" dirty="0"/>
              <a:t>Leave of Absence Cancelation</a:t>
            </a:r>
          </a:p>
          <a:p>
            <a:pPr marL="228600" lvl="1" indent="0">
              <a:buNone/>
            </a:pPr>
            <a:endParaRPr lang="en-US" dirty="0"/>
          </a:p>
          <a:p>
            <a:pPr marL="228600" lvl="1" indent="0">
              <a:buNone/>
            </a:pPr>
            <a:r>
              <a:rPr lang="en-US" dirty="0"/>
              <a:t>**HR is copied on all notices except the intermittent </a:t>
            </a:r>
            <a:r>
              <a:rPr lang="en-US"/>
              <a:t>time usage notice</a:t>
            </a:r>
            <a:endParaRPr lang="en-US" dirty="0"/>
          </a:p>
        </p:txBody>
      </p:sp>
    </p:spTree>
    <p:extLst>
      <p:ext uri="{BB962C8B-B14F-4D97-AF65-F5344CB8AC3E}">
        <p14:creationId xmlns:p14="http://schemas.microsoft.com/office/powerpoint/2010/main" val="26858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507" y="1066800"/>
            <a:ext cx="4134293" cy="4800600"/>
          </a:xfrm>
          <a:effectLst>
            <a:innerShdw blurRad="63500" dist="50800" dir="13500000">
              <a:prstClr val="black">
                <a:alpha val="50000"/>
              </a:prstClr>
            </a:innerShdw>
          </a:effectLst>
        </p:spPr>
        <p:txBody>
          <a:bodyPr/>
          <a:lstStyle/>
          <a:p>
            <a:pPr lvl="0">
              <a:buFont typeface="Wingdings" panose="05000000000000000000" pitchFamily="2" charset="2"/>
              <a:buChar char="ü"/>
            </a:pPr>
            <a:endParaRPr lang="en-US" sz="1500" b="0" dirty="0"/>
          </a:p>
          <a:p>
            <a:pPr lvl="0">
              <a:buFont typeface="Wingdings" panose="05000000000000000000" pitchFamily="2" charset="2"/>
              <a:buChar char="ü"/>
            </a:pPr>
            <a:r>
              <a:rPr lang="en-US" sz="1500" b="0" dirty="0"/>
              <a:t>Contact Lincoln Financial Group when the need for leave arises.</a:t>
            </a:r>
          </a:p>
          <a:p>
            <a:pPr>
              <a:buFont typeface="Wingdings" panose="05000000000000000000" pitchFamily="2" charset="2"/>
              <a:buChar char="ü"/>
            </a:pPr>
            <a:r>
              <a:rPr lang="en-US" sz="1500" b="0" dirty="0"/>
              <a:t>Complete and submit the required documentati</a:t>
            </a:r>
            <a:r>
              <a:rPr lang="en-US" sz="1500" b="0" dirty="0">
                <a:solidFill>
                  <a:schemeClr val="tx1"/>
                </a:solidFill>
              </a:rPr>
              <a:t>on within specified timeframes.</a:t>
            </a:r>
            <a:endParaRPr lang="en-US" sz="1500" b="0" dirty="0"/>
          </a:p>
          <a:p>
            <a:pPr lvl="0">
              <a:buFont typeface="Wingdings" panose="05000000000000000000" pitchFamily="2" charset="2"/>
              <a:buChar char="ü"/>
            </a:pPr>
            <a:r>
              <a:rPr lang="en-US" sz="1500" b="0" dirty="0"/>
              <a:t>Report new </a:t>
            </a:r>
            <a:r>
              <a:rPr lang="en-US" sz="1500" b="0" dirty="0">
                <a:solidFill>
                  <a:schemeClr val="tx1"/>
                </a:solidFill>
              </a:rPr>
              <a:t>absence </a:t>
            </a:r>
            <a:r>
              <a:rPr lang="en-US" sz="1500" b="0" dirty="0"/>
              <a:t>requests and intermittent occurrences within the appropriate timeframes. </a:t>
            </a:r>
            <a:r>
              <a:rPr lang="en-US" sz="1500" dirty="0"/>
              <a:t>For intermittent FMLA, time must be reported within two business days of the leave to be considered.</a:t>
            </a:r>
          </a:p>
          <a:p>
            <a:pPr lvl="0">
              <a:buFont typeface="Wingdings" panose="05000000000000000000" pitchFamily="2" charset="2"/>
              <a:buChar char="ü"/>
            </a:pPr>
            <a:r>
              <a:rPr lang="en-US" sz="1500" b="0" dirty="0"/>
              <a:t>Follow your company’s documented reporting procedures for time-off requests.  </a:t>
            </a:r>
            <a:r>
              <a:rPr lang="en-US" sz="1500" dirty="0"/>
              <a:t>This includes notifying your supervisor prior to (or as soon as reasonably possible) that you will not be at work.</a:t>
            </a:r>
            <a:endParaRPr lang="en-US" sz="1500" b="0" dirty="0"/>
          </a:p>
          <a:p>
            <a:pPr lvl="0">
              <a:buFont typeface="Wingdings" panose="05000000000000000000" pitchFamily="2" charset="2"/>
              <a:buChar char="ü"/>
            </a:pPr>
            <a:r>
              <a:rPr lang="en-US" sz="1500" b="0" dirty="0">
                <a:solidFill>
                  <a:schemeClr val="tx1"/>
                </a:solidFill>
              </a:rPr>
              <a:t>Periodically inform your manager of your status and intent to return to work.</a:t>
            </a:r>
          </a:p>
          <a:p>
            <a:pPr lvl="0">
              <a:buFont typeface="Wingdings" panose="05000000000000000000" pitchFamily="2" charset="2"/>
              <a:buChar char="ü"/>
            </a:pPr>
            <a:r>
              <a:rPr lang="en-US" sz="1500" b="0" dirty="0"/>
              <a:t>Inform Lincoln if any circumstances of the leave change.</a:t>
            </a:r>
          </a:p>
          <a:p>
            <a:pPr marL="0" lvl="0" indent="0">
              <a:buNone/>
            </a:pPr>
            <a:endParaRPr lang="en-US" sz="1800" b="0" dirty="0"/>
          </a:p>
          <a:p>
            <a:pPr>
              <a:buFont typeface="Wingdings" panose="05000000000000000000" pitchFamily="2" charset="2"/>
              <a:buChar char="ü"/>
            </a:pPr>
            <a:endParaRPr lang="en-US" sz="1000" dirty="0"/>
          </a:p>
          <a:p>
            <a:pPr>
              <a:buFont typeface="Wingdings" panose="05000000000000000000" pitchFamily="2" charset="2"/>
              <a:buChar char="ü"/>
            </a:pPr>
            <a:endParaRPr lang="en-US" dirty="0"/>
          </a:p>
        </p:txBody>
      </p:sp>
      <p:sp>
        <p:nvSpPr>
          <p:cNvPr id="3" name="Slide Number Placeholder 2"/>
          <p:cNvSpPr>
            <a:spLocks noGrp="1"/>
          </p:cNvSpPr>
          <p:nvPr>
            <p:ph type="sldNum" sz="quarter" idx="12"/>
          </p:nvPr>
        </p:nvSpPr>
        <p:spPr/>
        <p:txBody>
          <a:bodyPr/>
          <a:lstStyle/>
          <a:p>
            <a:fld id="{E49B4C36-CA85-496D-A067-FC602A1FD8AC}" type="slidenum">
              <a:rPr lang="en-US" smtClean="0"/>
              <a:t>17</a:t>
            </a:fld>
            <a:endParaRPr lang="en-US" dirty="0"/>
          </a:p>
        </p:txBody>
      </p:sp>
      <p:sp>
        <p:nvSpPr>
          <p:cNvPr id="4" name="Title 3"/>
          <p:cNvSpPr>
            <a:spLocks noGrp="1"/>
          </p:cNvSpPr>
          <p:nvPr>
            <p:ph type="title"/>
          </p:nvPr>
        </p:nvSpPr>
        <p:spPr/>
        <p:txBody>
          <a:bodyPr/>
          <a:lstStyle/>
          <a:p>
            <a:r>
              <a:rPr lang="en-US" dirty="0"/>
              <a:t>Employee Responsibilities</a:t>
            </a:r>
          </a:p>
        </p:txBody>
      </p:sp>
      <p:pic>
        <p:nvPicPr>
          <p:cNvPr id="6" name="Picture 5" descr="4786425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8509">
            <a:off x="4740708" y="1236389"/>
            <a:ext cx="4042916" cy="291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744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507" y="1066800"/>
            <a:ext cx="4134293" cy="4800600"/>
          </a:xfrm>
          <a:effectLst>
            <a:innerShdw blurRad="63500" dist="50800" dir="13500000">
              <a:prstClr val="black">
                <a:alpha val="50000"/>
              </a:prstClr>
            </a:innerShdw>
          </a:effectLst>
        </p:spPr>
        <p:txBody>
          <a:bodyPr/>
          <a:lstStyle/>
          <a:p>
            <a:pPr lvl="0">
              <a:buFont typeface="Wingdings" panose="05000000000000000000" pitchFamily="2" charset="2"/>
              <a:buChar char="ü"/>
            </a:pPr>
            <a:endParaRPr lang="en-US" sz="1500" b="0" dirty="0"/>
          </a:p>
          <a:p>
            <a:pPr lvl="0">
              <a:buFont typeface="Wingdings" panose="05000000000000000000" pitchFamily="2" charset="2"/>
              <a:buChar char="ü"/>
            </a:pPr>
            <a:r>
              <a:rPr lang="en-US" sz="1500" b="0" dirty="0"/>
              <a:t>Communicate treating physician information to LFG during intake process.</a:t>
            </a:r>
          </a:p>
          <a:p>
            <a:pPr lvl="0">
              <a:buFont typeface="Wingdings" panose="05000000000000000000" pitchFamily="2" charset="2"/>
              <a:buChar char="ü"/>
            </a:pPr>
            <a:endParaRPr lang="en-US" sz="1500" b="0" dirty="0"/>
          </a:p>
          <a:p>
            <a:pPr lvl="0">
              <a:buFont typeface="Wingdings" panose="05000000000000000000" pitchFamily="2" charset="2"/>
              <a:buChar char="ü"/>
            </a:pPr>
            <a:r>
              <a:rPr lang="en-US" sz="1500" b="0" dirty="0"/>
              <a:t>It is important for the provider to know the dates of acute illnesses as well as chronic conditions to understand leaves.  </a:t>
            </a:r>
          </a:p>
          <a:p>
            <a:pPr lvl="0">
              <a:buFont typeface="Wingdings" panose="05000000000000000000" pitchFamily="2" charset="2"/>
              <a:buChar char="ü"/>
            </a:pPr>
            <a:endParaRPr lang="en-US" sz="1500" b="0" dirty="0"/>
          </a:p>
          <a:p>
            <a:pPr lvl="0">
              <a:buFont typeface="Wingdings" panose="05000000000000000000" pitchFamily="2" charset="2"/>
              <a:buChar char="ü"/>
            </a:pPr>
            <a:r>
              <a:rPr lang="en-US" sz="1500" b="0" dirty="0"/>
              <a:t>If utilizing the ARUP health clinic, keep in contact with them during acute illnesses to ensure they understand the conditions.</a:t>
            </a:r>
          </a:p>
          <a:p>
            <a:pPr lvl="1">
              <a:buFont typeface="Wingdings" panose="05000000000000000000" pitchFamily="2" charset="2"/>
              <a:buChar char="ü"/>
            </a:pPr>
            <a:r>
              <a:rPr lang="en-US" sz="1600" dirty="0"/>
              <a:t>Clinic Hours are 6a-5p M-F</a:t>
            </a:r>
          </a:p>
          <a:p>
            <a:pPr marL="228600" lvl="1" indent="0">
              <a:buNone/>
            </a:pPr>
            <a:r>
              <a:rPr lang="en-US" sz="1600" dirty="0"/>
              <a:t>                                   8a-4p Sat</a:t>
            </a:r>
            <a:endParaRPr lang="en-US" sz="1600" b="0" dirty="0"/>
          </a:p>
          <a:p>
            <a:pPr>
              <a:buFont typeface="Wingdings" panose="05000000000000000000" pitchFamily="2" charset="2"/>
              <a:buChar char="ü"/>
            </a:pPr>
            <a:endParaRPr lang="en-US" sz="1000" dirty="0"/>
          </a:p>
          <a:p>
            <a:pPr>
              <a:buFont typeface="Wingdings" panose="05000000000000000000" pitchFamily="2" charset="2"/>
              <a:buChar char="ü"/>
            </a:pPr>
            <a:endParaRPr lang="en-US" dirty="0"/>
          </a:p>
        </p:txBody>
      </p:sp>
      <p:sp>
        <p:nvSpPr>
          <p:cNvPr id="3" name="Slide Number Placeholder 2"/>
          <p:cNvSpPr>
            <a:spLocks noGrp="1"/>
          </p:cNvSpPr>
          <p:nvPr>
            <p:ph type="sldNum" sz="quarter" idx="12"/>
          </p:nvPr>
        </p:nvSpPr>
        <p:spPr/>
        <p:txBody>
          <a:bodyPr/>
          <a:lstStyle/>
          <a:p>
            <a:fld id="{E49B4C36-CA85-496D-A067-FC602A1FD8AC}" type="slidenum">
              <a:rPr lang="en-US" smtClean="0"/>
              <a:t>18</a:t>
            </a:fld>
            <a:endParaRPr lang="en-US" dirty="0"/>
          </a:p>
        </p:txBody>
      </p:sp>
      <p:sp>
        <p:nvSpPr>
          <p:cNvPr id="4" name="Title 3"/>
          <p:cNvSpPr>
            <a:spLocks noGrp="1"/>
          </p:cNvSpPr>
          <p:nvPr>
            <p:ph type="title"/>
          </p:nvPr>
        </p:nvSpPr>
        <p:spPr/>
        <p:txBody>
          <a:bodyPr/>
          <a:lstStyle/>
          <a:p>
            <a:r>
              <a:rPr lang="en-US" dirty="0"/>
              <a:t>Employee Responsibilities</a:t>
            </a:r>
          </a:p>
        </p:txBody>
      </p:sp>
      <p:pic>
        <p:nvPicPr>
          <p:cNvPr id="6" name="Picture 5" descr="4786425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8509">
            <a:off x="4740708" y="1236389"/>
            <a:ext cx="4042916" cy="291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408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507" y="1066800"/>
            <a:ext cx="4134293" cy="4800600"/>
          </a:xfrm>
          <a:effectLst>
            <a:innerShdw blurRad="63500" dist="50800" dir="13500000">
              <a:prstClr val="black">
                <a:alpha val="50000"/>
              </a:prstClr>
            </a:innerShdw>
          </a:effectLst>
        </p:spPr>
        <p:txBody>
          <a:bodyPr/>
          <a:lstStyle/>
          <a:p>
            <a:pPr lvl="0">
              <a:buFont typeface="Wingdings" panose="05000000000000000000" pitchFamily="2" charset="2"/>
              <a:buChar char="ü"/>
            </a:pPr>
            <a:endParaRPr lang="en-US" sz="1500" b="0" dirty="0"/>
          </a:p>
          <a:p>
            <a:pPr lvl="0">
              <a:buFont typeface="Wingdings" panose="05000000000000000000" pitchFamily="2" charset="2"/>
              <a:buChar char="ü"/>
            </a:pPr>
            <a:r>
              <a:rPr lang="en-US" sz="1500" b="0" dirty="0"/>
              <a:t>Refer people to LFG when they request a leave</a:t>
            </a:r>
          </a:p>
          <a:p>
            <a:pPr lvl="0">
              <a:buFont typeface="Wingdings" panose="05000000000000000000" pitchFamily="2" charset="2"/>
              <a:buChar char="ü"/>
            </a:pPr>
            <a:r>
              <a:rPr lang="en-US" sz="1500" b="0" dirty="0"/>
              <a:t>Ensure to notify employee to utilize treating physician instead of referring them to the health clinic for medical certification</a:t>
            </a:r>
          </a:p>
          <a:p>
            <a:pPr lvl="0">
              <a:buFont typeface="Wingdings" panose="05000000000000000000" pitchFamily="2" charset="2"/>
              <a:buChar char="ü"/>
            </a:pPr>
            <a:r>
              <a:rPr lang="en-US" sz="1500" b="0" dirty="0"/>
              <a:t>Enforce call in procedures and timely notification- especially intermittent time.  This includes notifying LFG as well as the supervisor</a:t>
            </a:r>
          </a:p>
          <a:p>
            <a:pPr lvl="0">
              <a:buFont typeface="Wingdings" panose="05000000000000000000" pitchFamily="2" charset="2"/>
              <a:buChar char="ü"/>
            </a:pPr>
            <a:r>
              <a:rPr lang="en-US" sz="1500" b="0" dirty="0"/>
              <a:t>Assist when employees are unable to file a claim- oftentimes this may include partnering with HR</a:t>
            </a:r>
          </a:p>
          <a:p>
            <a:pPr lvl="0">
              <a:buFont typeface="Wingdings" panose="05000000000000000000" pitchFamily="2" charset="2"/>
              <a:buChar char="ü"/>
            </a:pPr>
            <a:r>
              <a:rPr lang="en-US" sz="1500" b="0" dirty="0"/>
              <a:t>Enforcing return to work procedures.  When an employee hasn’t returned on the day expected, work with HR to determine next steps.</a:t>
            </a:r>
            <a:endParaRPr lang="en-US" sz="1300" b="0" dirty="0"/>
          </a:p>
          <a:p>
            <a:pPr marL="0" lvl="0" indent="0">
              <a:buNone/>
            </a:pPr>
            <a:endParaRPr lang="en-US" sz="1800" b="0" dirty="0"/>
          </a:p>
          <a:p>
            <a:pPr>
              <a:buFont typeface="Wingdings" panose="05000000000000000000" pitchFamily="2" charset="2"/>
              <a:buChar char="ü"/>
            </a:pPr>
            <a:endParaRPr lang="en-US" sz="1000" dirty="0"/>
          </a:p>
          <a:p>
            <a:pPr>
              <a:buFont typeface="Wingdings" panose="05000000000000000000" pitchFamily="2" charset="2"/>
              <a:buChar char="ü"/>
            </a:pPr>
            <a:endParaRPr lang="en-US" dirty="0"/>
          </a:p>
        </p:txBody>
      </p:sp>
      <p:sp>
        <p:nvSpPr>
          <p:cNvPr id="3" name="Slide Number Placeholder 2"/>
          <p:cNvSpPr>
            <a:spLocks noGrp="1"/>
          </p:cNvSpPr>
          <p:nvPr>
            <p:ph type="sldNum" sz="quarter" idx="12"/>
          </p:nvPr>
        </p:nvSpPr>
        <p:spPr/>
        <p:txBody>
          <a:bodyPr/>
          <a:lstStyle/>
          <a:p>
            <a:fld id="{E49B4C36-CA85-496D-A067-FC602A1FD8AC}" type="slidenum">
              <a:rPr lang="en-US" smtClean="0"/>
              <a:t>19</a:t>
            </a:fld>
            <a:endParaRPr lang="en-US" dirty="0"/>
          </a:p>
        </p:txBody>
      </p:sp>
      <p:sp>
        <p:nvSpPr>
          <p:cNvPr id="4" name="Title 3"/>
          <p:cNvSpPr>
            <a:spLocks noGrp="1"/>
          </p:cNvSpPr>
          <p:nvPr>
            <p:ph type="title"/>
          </p:nvPr>
        </p:nvSpPr>
        <p:spPr/>
        <p:txBody>
          <a:bodyPr/>
          <a:lstStyle/>
          <a:p>
            <a:r>
              <a:rPr lang="en-US" dirty="0"/>
              <a:t>Supervisor Responsibilities</a:t>
            </a:r>
          </a:p>
        </p:txBody>
      </p:sp>
      <p:pic>
        <p:nvPicPr>
          <p:cNvPr id="6" name="Picture 5" descr="4786425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8509">
            <a:off x="4740708" y="1236389"/>
            <a:ext cx="4042916" cy="291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265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a:t>The Federal Family and Medical Leave Act (FMLA) was passed in 1993 in order to provide unpaid leave for employees; the act has been expanded several times</a:t>
            </a:r>
          </a:p>
          <a:p>
            <a:r>
              <a:rPr lang="en-US" b="0" dirty="0"/>
              <a:t>FMLA provides up to 12 weeks of unpaid, job protected leave during any 12-month period</a:t>
            </a:r>
          </a:p>
          <a:p>
            <a:pPr lvl="1"/>
            <a:r>
              <a:rPr lang="en-US" dirty="0"/>
              <a:t>FMLA and other state mandated job protected leaves may or may not run concurrently with paid leave such as disability, Workers’ Compensation, or PTO</a:t>
            </a:r>
            <a:endParaRPr lang="en-US" b="0" dirty="0"/>
          </a:p>
          <a:p>
            <a:r>
              <a:rPr lang="en-US" b="0" dirty="0"/>
              <a:t>While on FMLA leave, an employee is protected from being terminated for being absent from work due to a FMLA qualified leave, health benefits must be continued, and upon return the employee must be restored to his/her original or equivalent position.</a:t>
            </a:r>
          </a:p>
          <a:p>
            <a:r>
              <a:rPr lang="en-US" b="0" dirty="0"/>
              <a:t>In some cases (to care for an injured military service member) the leave may extend up to 26 weeks.</a:t>
            </a:r>
          </a:p>
          <a:p>
            <a:endParaRPr lang="en-US" b="0" dirty="0"/>
          </a:p>
        </p:txBody>
      </p:sp>
      <p:sp>
        <p:nvSpPr>
          <p:cNvPr id="4" name="Slide Number Placeholder 3"/>
          <p:cNvSpPr>
            <a:spLocks noGrp="1"/>
          </p:cNvSpPr>
          <p:nvPr>
            <p:ph type="sldNum" sz="quarter" idx="12"/>
          </p:nvPr>
        </p:nvSpPr>
        <p:spPr/>
        <p:txBody>
          <a:bodyPr/>
          <a:lstStyle/>
          <a:p>
            <a:fld id="{E49B4C36-CA85-496D-A067-FC602A1FD8AC}" type="slidenum">
              <a:rPr lang="en-US" smtClean="0"/>
              <a:pPr/>
              <a:t>2</a:t>
            </a:fld>
            <a:endParaRPr lang="en-US" dirty="0"/>
          </a:p>
        </p:txBody>
      </p:sp>
      <p:sp>
        <p:nvSpPr>
          <p:cNvPr id="2" name="Title 1"/>
          <p:cNvSpPr>
            <a:spLocks noGrp="1"/>
          </p:cNvSpPr>
          <p:nvPr>
            <p:ph type="title"/>
          </p:nvPr>
        </p:nvSpPr>
        <p:spPr/>
        <p:txBody>
          <a:bodyPr/>
          <a:lstStyle/>
          <a:p>
            <a:r>
              <a:rPr lang="en-US" dirty="0"/>
              <a:t>What is FMLA?</a:t>
            </a:r>
          </a:p>
        </p:txBody>
      </p:sp>
    </p:spTree>
    <p:extLst>
      <p:ext uri="{BB962C8B-B14F-4D97-AF65-F5344CB8AC3E}">
        <p14:creationId xmlns:p14="http://schemas.microsoft.com/office/powerpoint/2010/main" val="2333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507" y="1066800"/>
            <a:ext cx="8208335" cy="4800600"/>
          </a:xfrm>
          <a:effectLst>
            <a:innerShdw blurRad="63500" dist="50800" dir="13500000">
              <a:prstClr val="black">
                <a:alpha val="50000"/>
              </a:prstClr>
            </a:innerShdw>
          </a:effectLst>
        </p:spPr>
        <p:txBody>
          <a:bodyPr/>
          <a:lstStyle/>
          <a:p>
            <a:pPr lvl="0">
              <a:buFont typeface="Wingdings" panose="05000000000000000000" pitchFamily="2" charset="2"/>
              <a:buChar char="ü"/>
            </a:pPr>
            <a:endParaRPr lang="en-US" sz="1500" b="0" dirty="0"/>
          </a:p>
          <a:p>
            <a:pPr lvl="0">
              <a:buFont typeface="Wingdings" panose="05000000000000000000" pitchFamily="2" charset="2"/>
              <a:buChar char="ü"/>
            </a:pPr>
            <a:endParaRPr lang="en-US" sz="1600" b="0" dirty="0"/>
          </a:p>
          <a:p>
            <a:pPr lvl="0">
              <a:buFont typeface="Wingdings" panose="05000000000000000000" pitchFamily="2" charset="2"/>
              <a:buChar char="ü"/>
            </a:pPr>
            <a:endParaRPr lang="en-US" sz="1600" b="0" dirty="0"/>
          </a:p>
          <a:p>
            <a:pPr lvl="0">
              <a:buFont typeface="Wingdings" panose="05000000000000000000" pitchFamily="2" charset="2"/>
              <a:buChar char="ü"/>
            </a:pPr>
            <a:r>
              <a:rPr lang="en-US" sz="1600" b="0" dirty="0"/>
              <a:t>The law protects employees from interference and retaliation for exercising or attempting to exercise their FMLA rights. </a:t>
            </a:r>
          </a:p>
          <a:p>
            <a:pPr lvl="1">
              <a:buFont typeface="Wingdings" panose="05000000000000000000" pitchFamily="2" charset="2"/>
              <a:buChar char="ü"/>
            </a:pPr>
            <a:r>
              <a:rPr lang="en-US" sz="1400" dirty="0"/>
              <a:t>Noting that employees are “causing an issue” by taking leave</a:t>
            </a:r>
          </a:p>
          <a:p>
            <a:pPr lvl="1">
              <a:buFont typeface="Wingdings" panose="05000000000000000000" pitchFamily="2" charset="2"/>
              <a:buChar char="ü"/>
            </a:pPr>
            <a:r>
              <a:rPr lang="en-US" sz="1400" dirty="0"/>
              <a:t>Making employees feel guilty for taking an approved leave</a:t>
            </a:r>
          </a:p>
          <a:p>
            <a:pPr lvl="1">
              <a:buFont typeface="Wingdings" panose="05000000000000000000" pitchFamily="2" charset="2"/>
              <a:buChar char="ü"/>
            </a:pPr>
            <a:r>
              <a:rPr lang="en-US" sz="1400" dirty="0"/>
              <a:t>Do not direct employees to take FMLA, this is a provider/employee discussion</a:t>
            </a:r>
          </a:p>
          <a:p>
            <a:pPr lvl="1">
              <a:buFont typeface="Wingdings" panose="05000000000000000000" pitchFamily="2" charset="2"/>
              <a:buChar char="ü"/>
            </a:pPr>
            <a:endParaRPr lang="en-US" sz="1400" b="0" dirty="0"/>
          </a:p>
          <a:p>
            <a:pPr lvl="0">
              <a:buFont typeface="Wingdings" panose="05000000000000000000" pitchFamily="2" charset="2"/>
              <a:buChar char="ü"/>
            </a:pPr>
            <a:r>
              <a:rPr lang="en-US" sz="1600" b="0" dirty="0"/>
              <a:t>If you, as a supervisor, has concerns, please contact HR so that they can understand and address with the employee, if necessary.</a:t>
            </a:r>
          </a:p>
          <a:p>
            <a:pPr lvl="0">
              <a:buFont typeface="Wingdings" panose="05000000000000000000" pitchFamily="2" charset="2"/>
              <a:buChar char="ü"/>
            </a:pPr>
            <a:endParaRPr lang="en-US" sz="1600" b="0" dirty="0"/>
          </a:p>
          <a:p>
            <a:pPr lvl="0">
              <a:buFont typeface="Wingdings" panose="05000000000000000000" pitchFamily="2" charset="2"/>
              <a:buChar char="ü"/>
            </a:pPr>
            <a:r>
              <a:rPr lang="en-US" sz="1600" b="0" dirty="0"/>
              <a:t>Understand that employees taking leave can be in a very challenging place in their life.  </a:t>
            </a:r>
            <a:endParaRPr lang="en-US" dirty="0"/>
          </a:p>
        </p:txBody>
      </p:sp>
      <p:sp>
        <p:nvSpPr>
          <p:cNvPr id="3" name="Slide Number Placeholder 2"/>
          <p:cNvSpPr>
            <a:spLocks noGrp="1"/>
          </p:cNvSpPr>
          <p:nvPr>
            <p:ph type="sldNum" sz="quarter" idx="12"/>
          </p:nvPr>
        </p:nvSpPr>
        <p:spPr/>
        <p:txBody>
          <a:bodyPr/>
          <a:lstStyle/>
          <a:p>
            <a:fld id="{E49B4C36-CA85-496D-A067-FC602A1FD8AC}" type="slidenum">
              <a:rPr lang="en-US" smtClean="0"/>
              <a:t>20</a:t>
            </a:fld>
            <a:endParaRPr lang="en-US" dirty="0"/>
          </a:p>
        </p:txBody>
      </p:sp>
      <p:sp>
        <p:nvSpPr>
          <p:cNvPr id="4" name="Title 3"/>
          <p:cNvSpPr>
            <a:spLocks noGrp="1"/>
          </p:cNvSpPr>
          <p:nvPr>
            <p:ph type="title"/>
          </p:nvPr>
        </p:nvSpPr>
        <p:spPr/>
        <p:txBody>
          <a:bodyPr/>
          <a:lstStyle/>
          <a:p>
            <a:r>
              <a:rPr lang="en-US" dirty="0"/>
              <a:t>Supervisor interaction with employees on </a:t>
            </a:r>
            <a:r>
              <a:rPr lang="en-US" dirty="0" err="1"/>
              <a:t>fmla</a:t>
            </a:r>
            <a:endParaRPr lang="en-US" dirty="0"/>
          </a:p>
        </p:txBody>
      </p:sp>
    </p:spTree>
    <p:extLst>
      <p:ext uri="{BB962C8B-B14F-4D97-AF65-F5344CB8AC3E}">
        <p14:creationId xmlns:p14="http://schemas.microsoft.com/office/powerpoint/2010/main" val="403636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9B4C36-CA85-496D-A067-FC602A1FD8AC}" type="slidenum">
              <a:rPr lang="en-US" smtClean="0"/>
              <a:pPr/>
              <a:t>21</a:t>
            </a:fld>
            <a:endParaRPr lang="en-US" dirty="0"/>
          </a:p>
        </p:txBody>
      </p:sp>
      <p:sp>
        <p:nvSpPr>
          <p:cNvPr id="2" name="Title 1"/>
          <p:cNvSpPr>
            <a:spLocks noGrp="1"/>
          </p:cNvSpPr>
          <p:nvPr>
            <p:ph type="title"/>
          </p:nvPr>
        </p:nvSpPr>
        <p:spPr/>
        <p:txBody>
          <a:bodyPr/>
          <a:lstStyle/>
          <a:p>
            <a:r>
              <a:rPr lang="en-US" dirty="0">
                <a:solidFill>
                  <a:schemeClr val="bg1"/>
                </a:solidFill>
              </a:rPr>
              <a:t>Reporting a leave of absence</a:t>
            </a:r>
          </a:p>
        </p:txBody>
      </p:sp>
      <p:sp>
        <p:nvSpPr>
          <p:cNvPr id="5" name="Content Placeholder 4"/>
          <p:cNvSpPr>
            <a:spLocks noGrp="1" noChangeArrowheads="1"/>
          </p:cNvSpPr>
          <p:nvPr>
            <p:ph idx="1"/>
          </p:nvPr>
        </p:nvSpPr>
        <p:spPr bwMode="black">
          <a:xfrm>
            <a:off x="304800" y="1130278"/>
            <a:ext cx="850392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ct val="20000"/>
              </a:spcBef>
              <a:spcAft>
                <a:spcPct val="0"/>
              </a:spcAft>
              <a:buClr>
                <a:srgbClr val="98002E"/>
              </a:buClr>
              <a:buChar char="•"/>
              <a:defRPr sz="2200">
                <a:solidFill>
                  <a:schemeClr val="tx1"/>
                </a:solidFill>
                <a:latin typeface="+mn-lt"/>
                <a:ea typeface="+mn-ea"/>
                <a:cs typeface="+mn-cs"/>
              </a:defRPr>
            </a:lvl1pPr>
            <a:lvl2pPr marL="571500" indent="-228600" algn="l" rtl="0" eaLnBrk="0" fontAlgn="base" hangingPunct="0">
              <a:lnSpc>
                <a:spcPct val="90000"/>
              </a:lnSpc>
              <a:spcBef>
                <a:spcPct val="20000"/>
              </a:spcBef>
              <a:spcAft>
                <a:spcPct val="0"/>
              </a:spcAft>
              <a:buClr>
                <a:srgbClr val="98002E"/>
              </a:buClr>
              <a:buFont typeface="Arial" charset="0"/>
              <a:buChar char="–"/>
              <a:defRPr sz="2000">
                <a:solidFill>
                  <a:schemeClr val="tx1"/>
                </a:solidFill>
                <a:latin typeface="+mn-lt"/>
                <a:ea typeface="+mn-ea"/>
              </a:defRPr>
            </a:lvl2pPr>
            <a:lvl3pPr marL="914400" indent="-228600" algn="l" rtl="0" eaLnBrk="0" fontAlgn="base" hangingPunct="0">
              <a:lnSpc>
                <a:spcPct val="90000"/>
              </a:lnSpc>
              <a:spcBef>
                <a:spcPct val="20000"/>
              </a:spcBef>
              <a:spcAft>
                <a:spcPct val="0"/>
              </a:spcAft>
              <a:buClr>
                <a:srgbClr val="98002E"/>
              </a:buClr>
              <a:buChar char="•"/>
              <a:defRPr sz="2000">
                <a:solidFill>
                  <a:schemeClr val="tx1"/>
                </a:solidFill>
                <a:latin typeface="+mn-lt"/>
                <a:ea typeface="+mn-ea"/>
              </a:defRPr>
            </a:lvl3pPr>
            <a:lvl4pPr marL="1257300" indent="-228600" algn="l" rtl="0" eaLnBrk="0" fontAlgn="base" hangingPunct="0">
              <a:lnSpc>
                <a:spcPct val="90000"/>
              </a:lnSpc>
              <a:spcBef>
                <a:spcPct val="20000"/>
              </a:spcBef>
              <a:spcAft>
                <a:spcPct val="0"/>
              </a:spcAft>
              <a:buClr>
                <a:srgbClr val="98002E"/>
              </a:buClr>
              <a:buFont typeface="Arial" charset="0"/>
              <a:buChar char="–"/>
              <a:defRPr>
                <a:solidFill>
                  <a:schemeClr val="tx1"/>
                </a:solidFill>
                <a:latin typeface="+mn-lt"/>
                <a:ea typeface="+mn-ea"/>
              </a:defRPr>
            </a:lvl4pPr>
            <a:lvl5pPr marL="1600200" indent="-228600" algn="l" rtl="0" eaLnBrk="0" fontAlgn="base" hangingPunct="0">
              <a:lnSpc>
                <a:spcPct val="90000"/>
              </a:lnSpc>
              <a:spcBef>
                <a:spcPct val="20000"/>
              </a:spcBef>
              <a:spcAft>
                <a:spcPct val="0"/>
              </a:spcAft>
              <a:buClr>
                <a:srgbClr val="98002E"/>
              </a:buClr>
              <a:buChar char="•"/>
              <a:defRPr>
                <a:solidFill>
                  <a:schemeClr val="tx1"/>
                </a:solidFill>
                <a:latin typeface="+mn-lt"/>
                <a:ea typeface="+mn-ea"/>
              </a:defRPr>
            </a:lvl5pPr>
            <a:lvl6pPr marL="2057400" indent="-228600" algn="l" rtl="0" fontAlgn="base">
              <a:lnSpc>
                <a:spcPct val="90000"/>
              </a:lnSpc>
              <a:spcBef>
                <a:spcPct val="20000"/>
              </a:spcBef>
              <a:spcAft>
                <a:spcPct val="0"/>
              </a:spcAft>
              <a:buClr>
                <a:srgbClr val="98002E"/>
              </a:buClr>
              <a:buChar char="•"/>
              <a:defRPr>
                <a:solidFill>
                  <a:schemeClr val="tx1"/>
                </a:solidFill>
                <a:latin typeface="+mn-lt"/>
                <a:ea typeface="+mn-ea"/>
              </a:defRPr>
            </a:lvl6pPr>
            <a:lvl7pPr marL="2514600" indent="-228600" algn="l" rtl="0" fontAlgn="base">
              <a:lnSpc>
                <a:spcPct val="90000"/>
              </a:lnSpc>
              <a:spcBef>
                <a:spcPct val="20000"/>
              </a:spcBef>
              <a:spcAft>
                <a:spcPct val="0"/>
              </a:spcAft>
              <a:buClr>
                <a:srgbClr val="98002E"/>
              </a:buClr>
              <a:buChar char="•"/>
              <a:defRPr>
                <a:solidFill>
                  <a:schemeClr val="tx1"/>
                </a:solidFill>
                <a:latin typeface="+mn-lt"/>
                <a:ea typeface="+mn-ea"/>
              </a:defRPr>
            </a:lvl7pPr>
            <a:lvl8pPr marL="2971800" indent="-228600" algn="l" rtl="0" fontAlgn="base">
              <a:lnSpc>
                <a:spcPct val="90000"/>
              </a:lnSpc>
              <a:spcBef>
                <a:spcPct val="20000"/>
              </a:spcBef>
              <a:spcAft>
                <a:spcPct val="0"/>
              </a:spcAft>
              <a:buClr>
                <a:srgbClr val="98002E"/>
              </a:buClr>
              <a:buChar char="•"/>
              <a:defRPr>
                <a:solidFill>
                  <a:schemeClr val="tx1"/>
                </a:solidFill>
                <a:latin typeface="+mn-lt"/>
                <a:ea typeface="+mn-ea"/>
              </a:defRPr>
            </a:lvl8pPr>
            <a:lvl9pPr marL="3429000" indent="-228600" algn="l" rtl="0" fontAlgn="base">
              <a:lnSpc>
                <a:spcPct val="90000"/>
              </a:lnSpc>
              <a:spcBef>
                <a:spcPct val="20000"/>
              </a:spcBef>
              <a:spcAft>
                <a:spcPct val="0"/>
              </a:spcAft>
              <a:buClr>
                <a:srgbClr val="98002E"/>
              </a:buClr>
              <a:buChar char="•"/>
              <a:defRPr>
                <a:solidFill>
                  <a:schemeClr val="tx1"/>
                </a:solidFill>
                <a:latin typeface="+mn-lt"/>
                <a:ea typeface="+mn-ea"/>
              </a:defRPr>
            </a:lvl9pPr>
          </a:lstStyle>
          <a:p>
            <a:pPr marL="0" indent="0" eaLnBrk="1" hangingPunct="1">
              <a:buNone/>
            </a:pPr>
            <a:endParaRPr lang="en-US" sz="1600" b="0" dirty="0"/>
          </a:p>
          <a:p>
            <a:pPr marL="0" indent="0" eaLnBrk="1" hangingPunct="1">
              <a:buNone/>
            </a:pPr>
            <a:endParaRPr lang="en-US" sz="1600" b="0" dirty="0"/>
          </a:p>
          <a:p>
            <a:pPr marL="0" indent="0" eaLnBrk="1" hangingPunct="1">
              <a:buNone/>
            </a:pPr>
            <a:endParaRPr lang="en-US" sz="1600" b="0" dirty="0"/>
          </a:p>
          <a:p>
            <a:pPr marL="0" indent="0" eaLnBrk="1" hangingPunct="1">
              <a:buNone/>
            </a:pPr>
            <a:r>
              <a:rPr lang="en-US" sz="1600" b="0" dirty="0"/>
              <a:t>A new leave of absence is most often reported by the employee.   If you are unable to report the leave himself/herself, the employee’s family member or employer may do so on the employee’s behalf.</a:t>
            </a:r>
          </a:p>
          <a:p>
            <a:pPr marL="0" indent="0" eaLnBrk="1" hangingPunct="1">
              <a:buNone/>
            </a:pPr>
            <a:r>
              <a:rPr lang="en-US" sz="1600" b="0" dirty="0"/>
              <a:t>All applicable absence types including FMLA, state leave, Short Term Disability (STD) and/or company leaves will be initiated with a single phone call</a:t>
            </a:r>
          </a:p>
          <a:p>
            <a:pPr marL="0" indent="0" eaLnBrk="1" hangingPunct="1">
              <a:buNone/>
            </a:pPr>
            <a:r>
              <a:rPr lang="en-US" sz="1600" dirty="0"/>
              <a:t>To report a new leave of absence:</a:t>
            </a:r>
          </a:p>
          <a:p>
            <a:pPr marL="0" indent="0">
              <a:buNone/>
            </a:pPr>
            <a:r>
              <a:rPr lang="en-US" sz="1600" b="0" dirty="0"/>
              <a:t>-Call 1-888-244-7535</a:t>
            </a:r>
          </a:p>
          <a:p>
            <a:pPr marL="0" indent="0">
              <a:buNone/>
            </a:pPr>
            <a:r>
              <a:rPr lang="en-US" sz="1600" b="0" dirty="0"/>
              <a:t>-Option 1 (if you are an insured)</a:t>
            </a:r>
          </a:p>
          <a:p>
            <a:pPr marL="0" indent="0">
              <a:buNone/>
            </a:pPr>
            <a:r>
              <a:rPr lang="en-US" sz="1600" b="0" dirty="0"/>
              <a:t>-Enter your Social Security Number </a:t>
            </a:r>
          </a:p>
          <a:p>
            <a:pPr marL="0" indent="0">
              <a:buNone/>
            </a:pPr>
            <a:r>
              <a:rPr lang="en-US" sz="1600" b="0" dirty="0"/>
              <a:t>-After confirming social security number, select option one which will connect you to a representative that will assist with both the absence and short term disability claim.</a:t>
            </a:r>
          </a:p>
          <a:p>
            <a:pPr marL="0" indent="0">
              <a:buNone/>
            </a:pPr>
            <a:r>
              <a:rPr lang="en-US" sz="1600" b="0" dirty="0"/>
              <a:t> </a:t>
            </a:r>
            <a:endParaRPr lang="en-US" sz="2000" b="0" dirty="0"/>
          </a:p>
        </p:txBody>
      </p:sp>
    </p:spTree>
    <p:extLst>
      <p:ext uri="{BB962C8B-B14F-4D97-AF65-F5344CB8AC3E}">
        <p14:creationId xmlns:p14="http://schemas.microsoft.com/office/powerpoint/2010/main" val="25207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9B4C36-CA85-496D-A067-FC602A1FD8AC}" type="slidenum">
              <a:rPr lang="en-US" smtClean="0"/>
              <a:pPr/>
              <a:t>22</a:t>
            </a:fld>
            <a:endParaRPr lang="en-US" dirty="0"/>
          </a:p>
        </p:txBody>
      </p:sp>
      <p:sp>
        <p:nvSpPr>
          <p:cNvPr id="2" name="Title 1"/>
          <p:cNvSpPr>
            <a:spLocks noGrp="1"/>
          </p:cNvSpPr>
          <p:nvPr>
            <p:ph type="title"/>
          </p:nvPr>
        </p:nvSpPr>
        <p:spPr/>
        <p:txBody>
          <a:bodyPr/>
          <a:lstStyle/>
          <a:p>
            <a:r>
              <a:rPr lang="en-US" dirty="0"/>
              <a:t>Lincoln financial group contact information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9440647"/>
              </p:ext>
            </p:extLst>
          </p:nvPr>
        </p:nvGraphicFramePr>
        <p:xfrm>
          <a:off x="320675" y="1143000"/>
          <a:ext cx="85026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78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6200" y="1066800"/>
            <a:ext cx="5181600" cy="4876800"/>
          </a:xfrm>
        </p:spPr>
        <p:txBody>
          <a:bodyPr>
            <a:normAutofit/>
          </a:bodyPr>
          <a:lstStyle/>
          <a:p>
            <a:r>
              <a:rPr lang="en-US" sz="2400" dirty="0">
                <a:solidFill>
                  <a:schemeClr val="tx1"/>
                </a:solidFill>
              </a:rPr>
              <a:t>Available 24/7 for employee and employer access to a number of self-service functions, including:</a:t>
            </a:r>
          </a:p>
          <a:p>
            <a:pPr lvl="1">
              <a:lnSpc>
                <a:spcPct val="80000"/>
              </a:lnSpc>
            </a:pPr>
            <a:r>
              <a:rPr lang="en-US" sz="2000" dirty="0">
                <a:solidFill>
                  <a:schemeClr val="tx1"/>
                </a:solidFill>
              </a:rPr>
              <a:t>Entering a new claim </a:t>
            </a:r>
          </a:p>
          <a:p>
            <a:pPr lvl="1">
              <a:lnSpc>
                <a:spcPct val="80000"/>
              </a:lnSpc>
            </a:pPr>
            <a:r>
              <a:rPr lang="en-US" sz="2000" dirty="0">
                <a:solidFill>
                  <a:schemeClr val="tx1"/>
                </a:solidFill>
              </a:rPr>
              <a:t>Checking the status of an existing claim </a:t>
            </a:r>
          </a:p>
          <a:p>
            <a:pPr lvl="1">
              <a:lnSpc>
                <a:spcPct val="80000"/>
              </a:lnSpc>
            </a:pPr>
            <a:r>
              <a:rPr lang="en-US" sz="2000" dirty="0">
                <a:solidFill>
                  <a:schemeClr val="tx1"/>
                </a:solidFill>
              </a:rPr>
              <a:t>Adding intermittent time </a:t>
            </a:r>
          </a:p>
          <a:p>
            <a:pPr lvl="1">
              <a:lnSpc>
                <a:spcPct val="80000"/>
              </a:lnSpc>
            </a:pPr>
            <a:r>
              <a:rPr lang="en-US" sz="2000" dirty="0">
                <a:solidFill>
                  <a:schemeClr val="tx1"/>
                </a:solidFill>
              </a:rPr>
              <a:t>Etc.</a:t>
            </a:r>
          </a:p>
          <a:p>
            <a:pPr>
              <a:lnSpc>
                <a:spcPct val="120000"/>
              </a:lnSpc>
              <a:spcBef>
                <a:spcPts val="1200"/>
              </a:spcBef>
              <a:spcAft>
                <a:spcPts val="0"/>
              </a:spcAft>
            </a:pPr>
            <a:r>
              <a:rPr lang="en-US" sz="2400" dirty="0">
                <a:solidFill>
                  <a:schemeClr val="tx1"/>
                </a:solidFill>
              </a:rPr>
              <a:t>Smartphone is not required—content is available via a desktop as well</a:t>
            </a:r>
            <a:endParaRPr lang="en-US" sz="24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2774E6B-23A6-4D23-BDFB-E085949EC96A}" type="slidenum">
              <a:rPr lang="en-US" smtClean="0"/>
              <a:pPr>
                <a:defRPr/>
              </a:pPr>
              <a:t>23</a:t>
            </a:fld>
            <a:endParaRPr lang="en-US" dirty="0"/>
          </a:p>
        </p:txBody>
      </p:sp>
      <p:sp>
        <p:nvSpPr>
          <p:cNvPr id="2" name="Title 1"/>
          <p:cNvSpPr>
            <a:spLocks noGrp="1"/>
          </p:cNvSpPr>
          <p:nvPr>
            <p:ph type="title"/>
          </p:nvPr>
        </p:nvSpPr>
        <p:spPr/>
        <p:txBody>
          <a:bodyPr/>
          <a:lstStyle/>
          <a:p>
            <a:r>
              <a:rPr lang="en-US" dirty="0">
                <a:solidFill>
                  <a:schemeClr val="bg1"/>
                </a:solidFill>
              </a:rPr>
              <a:t>Mobile application</a:t>
            </a:r>
          </a:p>
        </p:txBody>
      </p:sp>
      <p:pic>
        <p:nvPicPr>
          <p:cNvPr id="1026" name="Picture 2" descr="C:\Users\smshave\Desktop\EE Mobile App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r="66055"/>
          <a:stretch/>
        </p:blipFill>
        <p:spPr bwMode="auto">
          <a:xfrm>
            <a:off x="627125" y="1066800"/>
            <a:ext cx="2648429" cy="47536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887" t="20750" r="24785" b="72305"/>
          <a:stretch/>
        </p:blipFill>
        <p:spPr bwMode="auto">
          <a:xfrm>
            <a:off x="1232623" y="1264607"/>
            <a:ext cx="134625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pPr/>
              <a:t>24</a:t>
            </a:fld>
            <a:endParaRPr lang="en-US" dirty="0"/>
          </a:p>
        </p:txBody>
      </p:sp>
      <p:sp>
        <p:nvSpPr>
          <p:cNvPr id="4" name="Title 3"/>
          <p:cNvSpPr>
            <a:spLocks noGrp="1"/>
          </p:cNvSpPr>
          <p:nvPr>
            <p:ph type="title"/>
          </p:nvPr>
        </p:nvSpPr>
        <p:spPr/>
        <p:txBody>
          <a:bodyPr/>
          <a:lstStyle/>
          <a:p>
            <a:r>
              <a:rPr lang="en-US" dirty="0"/>
              <a:t>Mobile application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60760"/>
            <a:ext cx="176654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6"/>
          <p:cNvSpPr txBox="1">
            <a:spLocks/>
          </p:cNvSpPr>
          <p:nvPr/>
        </p:nvSpPr>
        <p:spPr>
          <a:xfrm>
            <a:off x="0" y="983262"/>
            <a:ext cx="9144000" cy="940125"/>
          </a:xfrm>
          <a:prstGeom prst="rect">
            <a:avLst/>
          </a:prstGeom>
          <a:solidFill>
            <a:srgbClr val="98002E"/>
          </a:solidFill>
          <a:ln>
            <a:solidFill>
              <a:srgbClr val="FFFFFF">
                <a:lumMod val="50000"/>
              </a:srgbClr>
            </a:solidFill>
          </a:ln>
        </p:spPr>
        <p:txBody>
          <a:bodyPr lIns="54864" anchor="ctr" anchorCtr="0"/>
          <a:lstStyle>
            <a:lvl1pPr marL="233363" indent="0" algn="l" defTabSz="914400" rtl="0" eaLnBrk="1" latinLnBrk="0" hangingPunct="1">
              <a:spcBef>
                <a:spcPts val="0"/>
              </a:spcBef>
              <a:buFont typeface="Arial" pitchFamily="34" charset="0"/>
              <a:buNone/>
              <a:defRPr sz="1400" b="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ct val="0"/>
              </a:spcAft>
              <a:defRPr/>
            </a:pPr>
            <a:r>
              <a:rPr lang="en-US" sz="1600" b="1" dirty="0">
                <a:solidFill>
                  <a:srgbClr val="FFFFFF"/>
                </a:solidFill>
                <a:latin typeface="Calibri"/>
              </a:rPr>
              <a:t>Access to the mobile portal is available through single-sign on to </a:t>
            </a:r>
            <a:r>
              <a:rPr lang="en-US" sz="1600" b="1" u="sng" dirty="0">
                <a:solidFill>
                  <a:srgbClr val="FFFFFF"/>
                </a:solidFill>
                <a:latin typeface="Calibri"/>
              </a:rPr>
              <a:t>www.LincolnFinancial.com</a:t>
            </a:r>
            <a:r>
              <a:rPr lang="en-US" sz="1600" b="1" dirty="0">
                <a:solidFill>
                  <a:srgbClr val="FFFFFF"/>
                </a:solidFill>
                <a:latin typeface="Calibri"/>
              </a:rPr>
              <a:t>.  Users will be prompted to log in or register for consistency of experience and a single set of credentials. </a:t>
            </a:r>
          </a:p>
        </p:txBody>
      </p:sp>
      <p:grpSp>
        <p:nvGrpSpPr>
          <p:cNvPr id="7" name="Group 6"/>
          <p:cNvGrpSpPr/>
          <p:nvPr/>
        </p:nvGrpSpPr>
        <p:grpSpPr>
          <a:xfrm>
            <a:off x="3868766" y="2260760"/>
            <a:ext cx="1755775" cy="3657600"/>
            <a:chOff x="6466530" y="2260760"/>
            <a:chExt cx="1755775" cy="3657600"/>
          </a:xfrm>
        </p:grpSpPr>
        <p:grpSp>
          <p:nvGrpSpPr>
            <p:cNvPr id="2" name="Group 1"/>
            <p:cNvGrpSpPr/>
            <p:nvPr/>
          </p:nvGrpSpPr>
          <p:grpSpPr>
            <a:xfrm>
              <a:off x="6466530" y="2260760"/>
              <a:ext cx="1755775" cy="3657600"/>
              <a:chOff x="5638800" y="2306480"/>
              <a:chExt cx="1755775" cy="365760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06480"/>
                <a:ext cx="17557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aeddy\Documents\0Work\IMG_060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1188" y="2768760"/>
                <a:ext cx="1490997" cy="264652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3" descr="C:\Users\daeddy\Desktop\mDot\From Test\mDot1 Landing P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8918" y="2697640"/>
              <a:ext cx="1474968" cy="2671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781800" y="2260760"/>
            <a:ext cx="1757667" cy="3657600"/>
            <a:chOff x="3693166" y="2260760"/>
            <a:chExt cx="1757667" cy="3657600"/>
          </a:xfrm>
        </p:grpSpPr>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166" y="2260760"/>
              <a:ext cx="175766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C:\Users\daeddy\Desktop\mDot\From Test\mDot6 - PHI Notification -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1767" y="2753600"/>
              <a:ext cx="1471263" cy="26719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673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pPr/>
              <a:t>3</a:t>
            </a:fld>
            <a:endParaRPr lang="en-US" dirty="0"/>
          </a:p>
        </p:txBody>
      </p:sp>
      <p:sp>
        <p:nvSpPr>
          <p:cNvPr id="4" name="Title 3"/>
          <p:cNvSpPr>
            <a:spLocks noGrp="1"/>
          </p:cNvSpPr>
          <p:nvPr>
            <p:ph type="title"/>
          </p:nvPr>
        </p:nvSpPr>
        <p:spPr/>
        <p:txBody>
          <a:bodyPr/>
          <a:lstStyle/>
          <a:p>
            <a:r>
              <a:rPr lang="en-US" dirty="0"/>
              <a:t>FMLA Qualified leave reasons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777913"/>
              </p:ext>
            </p:extLst>
          </p:nvPr>
        </p:nvGraphicFramePr>
        <p:xfrm>
          <a:off x="320675" y="1143000"/>
          <a:ext cx="85026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48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pPr/>
              <a:t>4</a:t>
            </a:fld>
            <a:endParaRPr lang="en-US" dirty="0"/>
          </a:p>
        </p:txBody>
      </p:sp>
      <p:sp>
        <p:nvSpPr>
          <p:cNvPr id="4" name="Title 3"/>
          <p:cNvSpPr>
            <a:spLocks noGrp="1"/>
          </p:cNvSpPr>
          <p:nvPr>
            <p:ph type="title"/>
          </p:nvPr>
        </p:nvSpPr>
        <p:spPr/>
        <p:txBody>
          <a:bodyPr/>
          <a:lstStyle/>
          <a:p>
            <a:r>
              <a:rPr lang="en-US" dirty="0"/>
              <a:t>FMLA Eligibility VS Approval</a:t>
            </a:r>
          </a:p>
        </p:txBody>
      </p:sp>
      <p:sp>
        <p:nvSpPr>
          <p:cNvPr id="10" name="Notched Right Arrow 9"/>
          <p:cNvSpPr/>
          <p:nvPr/>
        </p:nvSpPr>
        <p:spPr>
          <a:xfrm>
            <a:off x="533400" y="2543344"/>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428846" y="1651590"/>
            <a:ext cx="8257953" cy="461665"/>
          </a:xfrm>
          <a:prstGeom prst="rect">
            <a:avLst/>
          </a:prstGeom>
          <a:noFill/>
        </p:spPr>
        <p:txBody>
          <a:bodyPr wrap="square" rtlCol="0">
            <a:spAutoFit/>
          </a:bodyPr>
          <a:lstStyle/>
          <a:p>
            <a:pPr algn="ctr"/>
            <a:r>
              <a:rPr lang="en-US" sz="2400" dirty="0">
                <a:solidFill>
                  <a:srgbClr val="000000"/>
                </a:solidFill>
              </a:rPr>
              <a:t>There are two steps in the FMLA determination process</a:t>
            </a:r>
          </a:p>
        </p:txBody>
      </p:sp>
      <p:sp>
        <p:nvSpPr>
          <p:cNvPr id="15" name="Notched Right Arrow 14"/>
          <p:cNvSpPr/>
          <p:nvPr/>
        </p:nvSpPr>
        <p:spPr>
          <a:xfrm>
            <a:off x="533400" y="3851147"/>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extBox 4"/>
          <p:cNvSpPr txBox="1"/>
          <p:nvPr/>
        </p:nvSpPr>
        <p:spPr>
          <a:xfrm>
            <a:off x="1871330" y="2543344"/>
            <a:ext cx="4635796" cy="461665"/>
          </a:xfrm>
          <a:prstGeom prst="rect">
            <a:avLst/>
          </a:prstGeom>
          <a:noFill/>
        </p:spPr>
        <p:txBody>
          <a:bodyPr wrap="square" rtlCol="0">
            <a:spAutoFit/>
          </a:bodyPr>
          <a:lstStyle/>
          <a:p>
            <a:r>
              <a:rPr lang="en-US" sz="2400" dirty="0"/>
              <a:t>Is an employee eligible for FMLA</a:t>
            </a:r>
          </a:p>
        </p:txBody>
      </p:sp>
      <p:sp>
        <p:nvSpPr>
          <p:cNvPr id="11" name="TextBox 10"/>
          <p:cNvSpPr txBox="1"/>
          <p:nvPr/>
        </p:nvSpPr>
        <p:spPr>
          <a:xfrm>
            <a:off x="1871329" y="4025315"/>
            <a:ext cx="6411433" cy="461665"/>
          </a:xfrm>
          <a:prstGeom prst="rect">
            <a:avLst/>
          </a:prstGeom>
          <a:noFill/>
        </p:spPr>
        <p:txBody>
          <a:bodyPr wrap="square" rtlCol="0">
            <a:spAutoFit/>
          </a:bodyPr>
          <a:lstStyle/>
          <a:p>
            <a:r>
              <a:rPr lang="en-US" sz="2400" dirty="0"/>
              <a:t>If eligible, is an employee approved for FMLA</a:t>
            </a:r>
          </a:p>
        </p:txBody>
      </p:sp>
    </p:spTree>
    <p:extLst>
      <p:ext uri="{BB962C8B-B14F-4D97-AF65-F5344CB8AC3E}">
        <p14:creationId xmlns:p14="http://schemas.microsoft.com/office/powerpoint/2010/main" val="131083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31011099"/>
              </p:ext>
            </p:extLst>
          </p:nvPr>
        </p:nvGraphicFramePr>
        <p:xfrm>
          <a:off x="1752600" y="2057400"/>
          <a:ext cx="7146924"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49B4C36-CA85-496D-A067-FC602A1FD8AC}" type="slidenum">
              <a:rPr lang="en-US" smtClean="0"/>
              <a:pPr/>
              <a:t>5</a:t>
            </a:fld>
            <a:endParaRPr lang="en-US" dirty="0"/>
          </a:p>
        </p:txBody>
      </p:sp>
      <p:sp>
        <p:nvSpPr>
          <p:cNvPr id="4" name="Title 3"/>
          <p:cNvSpPr>
            <a:spLocks noGrp="1"/>
          </p:cNvSpPr>
          <p:nvPr>
            <p:ph type="title"/>
          </p:nvPr>
        </p:nvSpPr>
        <p:spPr/>
        <p:txBody>
          <a:bodyPr/>
          <a:lstStyle/>
          <a:p>
            <a:r>
              <a:rPr lang="en-US" dirty="0"/>
              <a:t>FMLA Eligibility requirements</a:t>
            </a:r>
          </a:p>
        </p:txBody>
      </p:sp>
      <p:sp>
        <p:nvSpPr>
          <p:cNvPr id="10" name="Notched Right Arrow 9"/>
          <p:cNvSpPr/>
          <p:nvPr/>
        </p:nvSpPr>
        <p:spPr>
          <a:xfrm>
            <a:off x="533400" y="2543344"/>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428847" y="1066800"/>
            <a:ext cx="8257953" cy="830997"/>
          </a:xfrm>
          <a:prstGeom prst="rect">
            <a:avLst/>
          </a:prstGeom>
          <a:noFill/>
        </p:spPr>
        <p:txBody>
          <a:bodyPr wrap="square" rtlCol="0">
            <a:spAutoFit/>
          </a:bodyPr>
          <a:lstStyle/>
          <a:p>
            <a:pPr algn="ctr"/>
            <a:r>
              <a:rPr lang="en-US" sz="2400" dirty="0">
                <a:solidFill>
                  <a:srgbClr val="000000"/>
                </a:solidFill>
              </a:rPr>
              <a:t>To be </a:t>
            </a:r>
            <a:r>
              <a:rPr lang="en-US" sz="2400" b="1" dirty="0">
                <a:solidFill>
                  <a:srgbClr val="000000"/>
                </a:solidFill>
              </a:rPr>
              <a:t>eligible</a:t>
            </a:r>
            <a:r>
              <a:rPr lang="en-US" sz="2400" dirty="0">
                <a:solidFill>
                  <a:srgbClr val="000000"/>
                </a:solidFill>
              </a:rPr>
              <a:t> for FMLA leave an employee must meet the following requirements.</a:t>
            </a:r>
          </a:p>
        </p:txBody>
      </p:sp>
      <p:sp>
        <p:nvSpPr>
          <p:cNvPr id="15" name="Notched Right Arrow 14"/>
          <p:cNvSpPr/>
          <p:nvPr/>
        </p:nvSpPr>
        <p:spPr>
          <a:xfrm>
            <a:off x="533400" y="3851147"/>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Notched Right Arrow 15"/>
          <p:cNvSpPr/>
          <p:nvPr/>
        </p:nvSpPr>
        <p:spPr>
          <a:xfrm>
            <a:off x="533400" y="5181600"/>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21765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90128886"/>
              </p:ext>
            </p:extLst>
          </p:nvPr>
        </p:nvGraphicFramePr>
        <p:xfrm>
          <a:off x="1752600" y="2057400"/>
          <a:ext cx="7146924"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49B4C36-CA85-496D-A067-FC602A1FD8AC}" type="slidenum">
              <a:rPr lang="en-US" smtClean="0"/>
              <a:pPr/>
              <a:t>6</a:t>
            </a:fld>
            <a:endParaRPr lang="en-US" dirty="0"/>
          </a:p>
        </p:txBody>
      </p:sp>
      <p:sp>
        <p:nvSpPr>
          <p:cNvPr id="4" name="Title 3"/>
          <p:cNvSpPr>
            <a:spLocks noGrp="1"/>
          </p:cNvSpPr>
          <p:nvPr>
            <p:ph type="title"/>
          </p:nvPr>
        </p:nvSpPr>
        <p:spPr/>
        <p:txBody>
          <a:bodyPr/>
          <a:lstStyle/>
          <a:p>
            <a:r>
              <a:rPr lang="en-US" dirty="0"/>
              <a:t>FMLA Approval requirements</a:t>
            </a:r>
          </a:p>
        </p:txBody>
      </p:sp>
      <p:sp>
        <p:nvSpPr>
          <p:cNvPr id="10" name="Notched Right Arrow 9"/>
          <p:cNvSpPr/>
          <p:nvPr/>
        </p:nvSpPr>
        <p:spPr>
          <a:xfrm>
            <a:off x="533400" y="2543344"/>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428847" y="1066800"/>
            <a:ext cx="8257953" cy="830997"/>
          </a:xfrm>
          <a:prstGeom prst="rect">
            <a:avLst/>
          </a:prstGeom>
          <a:noFill/>
        </p:spPr>
        <p:txBody>
          <a:bodyPr wrap="square" rtlCol="0">
            <a:spAutoFit/>
          </a:bodyPr>
          <a:lstStyle/>
          <a:p>
            <a:pPr algn="ctr"/>
            <a:r>
              <a:rPr lang="en-US" sz="2400" dirty="0">
                <a:solidFill>
                  <a:srgbClr val="000000"/>
                </a:solidFill>
              </a:rPr>
              <a:t>To be </a:t>
            </a:r>
            <a:r>
              <a:rPr lang="en-US" sz="2400" b="1" dirty="0">
                <a:solidFill>
                  <a:srgbClr val="000000"/>
                </a:solidFill>
              </a:rPr>
              <a:t>approved</a:t>
            </a:r>
            <a:r>
              <a:rPr lang="en-US" sz="2400" dirty="0">
                <a:solidFill>
                  <a:srgbClr val="000000"/>
                </a:solidFill>
              </a:rPr>
              <a:t> for FMLA leave an employee must meet the following requirements.</a:t>
            </a:r>
          </a:p>
        </p:txBody>
      </p:sp>
      <p:sp>
        <p:nvSpPr>
          <p:cNvPr id="15" name="Notched Right Arrow 14"/>
          <p:cNvSpPr/>
          <p:nvPr/>
        </p:nvSpPr>
        <p:spPr>
          <a:xfrm>
            <a:off x="533400" y="3851147"/>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Notched Right Arrow 15"/>
          <p:cNvSpPr/>
          <p:nvPr/>
        </p:nvSpPr>
        <p:spPr>
          <a:xfrm>
            <a:off x="533400" y="5181600"/>
            <a:ext cx="978408" cy="6370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11351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09244722"/>
              </p:ext>
            </p:extLst>
          </p:nvPr>
        </p:nvGraphicFramePr>
        <p:xfrm>
          <a:off x="152400" y="1143000"/>
          <a:ext cx="883919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49B4C36-CA85-496D-A067-FC602A1FD8AC}" type="slidenum">
              <a:rPr lang="en-US" smtClean="0"/>
              <a:pPr/>
              <a:t>7</a:t>
            </a:fld>
            <a:endParaRPr lang="en-US" dirty="0"/>
          </a:p>
        </p:txBody>
      </p:sp>
      <p:sp>
        <p:nvSpPr>
          <p:cNvPr id="4" name="Title 3"/>
          <p:cNvSpPr>
            <a:spLocks noGrp="1"/>
          </p:cNvSpPr>
          <p:nvPr>
            <p:ph type="title"/>
          </p:nvPr>
        </p:nvSpPr>
        <p:spPr/>
        <p:txBody>
          <a:bodyPr/>
          <a:lstStyle/>
          <a:p>
            <a:r>
              <a:rPr lang="en-US" dirty="0"/>
              <a:t>Absence schedules</a:t>
            </a:r>
          </a:p>
        </p:txBody>
      </p:sp>
    </p:spTree>
    <p:extLst>
      <p:ext uri="{BB962C8B-B14F-4D97-AF65-F5344CB8AC3E}">
        <p14:creationId xmlns:p14="http://schemas.microsoft.com/office/powerpoint/2010/main" val="273942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9B4C36-CA85-496D-A067-FC602A1FD8AC}" type="slidenum">
              <a:rPr lang="en-US" smtClean="0"/>
              <a:pPr/>
              <a:t>8</a:t>
            </a:fld>
            <a:endParaRPr lang="en-US" dirty="0"/>
          </a:p>
        </p:txBody>
      </p:sp>
      <p:sp>
        <p:nvSpPr>
          <p:cNvPr id="4" name="Title 3"/>
          <p:cNvSpPr>
            <a:spLocks noGrp="1"/>
          </p:cNvSpPr>
          <p:nvPr>
            <p:ph type="title"/>
          </p:nvPr>
        </p:nvSpPr>
        <p:spPr/>
        <p:txBody>
          <a:bodyPr/>
          <a:lstStyle/>
          <a:p>
            <a:r>
              <a:rPr lang="en-US" dirty="0">
                <a:solidFill>
                  <a:schemeClr val="bg1"/>
                </a:solidFill>
              </a:rPr>
              <a:t>ARUP Laboratories, Inc.</a:t>
            </a:r>
            <a:r>
              <a:rPr lang="en-US" dirty="0">
                <a:solidFill>
                  <a:srgbClr val="FF0000"/>
                </a:solidFill>
              </a:rPr>
              <a:t> </a:t>
            </a:r>
            <a:r>
              <a:rPr lang="en-US" dirty="0">
                <a:solidFill>
                  <a:schemeClr val="bg1"/>
                </a:solidFill>
              </a:rPr>
              <a:t>absence management </a:t>
            </a:r>
            <a:r>
              <a:rPr lang="en-US" dirty="0"/>
              <a:t>specifics</a:t>
            </a:r>
          </a:p>
        </p:txBody>
      </p:sp>
      <p:sp>
        <p:nvSpPr>
          <p:cNvPr id="7" name="TextBox 6"/>
          <p:cNvSpPr txBox="1"/>
          <p:nvPr/>
        </p:nvSpPr>
        <p:spPr>
          <a:xfrm>
            <a:off x="381000" y="1066800"/>
            <a:ext cx="8610600" cy="2862322"/>
          </a:xfrm>
          <a:prstGeom prst="rect">
            <a:avLst/>
          </a:prstGeom>
          <a:noFill/>
        </p:spPr>
        <p:txBody>
          <a:bodyPr wrap="square" rtlCol="0">
            <a:spAutoFit/>
          </a:bodyPr>
          <a:lstStyle/>
          <a:p>
            <a:endParaRPr lang="en-US" sz="2000" dirty="0"/>
          </a:p>
          <a:p>
            <a:endParaRPr lang="en-US" sz="2000" dirty="0"/>
          </a:p>
          <a:p>
            <a:r>
              <a:rPr lang="en-US" sz="2000" dirty="0"/>
              <a:t>In addition to FMLA, state leaves and Short Term Disability, Lincoln Financial Group manages the following absence types for ARUP Laboratories, Inc.</a:t>
            </a:r>
          </a:p>
          <a:p>
            <a:endParaRPr lang="en-US" sz="2000" dirty="0"/>
          </a:p>
          <a:p>
            <a:pPr marL="342900" indent="-342900">
              <a:buFont typeface="+mj-lt"/>
              <a:buAutoNum type="arabicPeriod"/>
            </a:pPr>
            <a:r>
              <a:rPr lang="en-US" sz="2000" dirty="0"/>
              <a:t>USERRA (Military Leave)</a:t>
            </a:r>
          </a:p>
          <a:p>
            <a:pPr marL="342900" indent="-342900">
              <a:buFont typeface="+mj-lt"/>
              <a:buAutoNum type="arabicPeriod"/>
            </a:pPr>
            <a:r>
              <a:rPr lang="en-US" sz="2000" dirty="0"/>
              <a:t>MLOA (Medical Leave of Absence) </a:t>
            </a:r>
          </a:p>
          <a:p>
            <a:pPr marL="342900" indent="-342900">
              <a:buFont typeface="+mj-lt"/>
              <a:buAutoNum type="arabicPeriod"/>
            </a:pPr>
            <a:r>
              <a:rPr lang="en-US" sz="2000" dirty="0"/>
              <a:t>PLOA (Personal Leave of Absence)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28055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9B4C36-CA85-496D-A067-FC602A1FD8AC}" type="slidenum">
              <a:rPr lang="en-US" smtClean="0"/>
              <a:pPr/>
              <a:t>9</a:t>
            </a:fld>
            <a:endParaRPr lang="en-US" dirty="0"/>
          </a:p>
        </p:txBody>
      </p:sp>
      <p:sp>
        <p:nvSpPr>
          <p:cNvPr id="2" name="Title 1"/>
          <p:cNvSpPr>
            <a:spLocks noGrp="1"/>
          </p:cNvSpPr>
          <p:nvPr>
            <p:ph type="title"/>
          </p:nvPr>
        </p:nvSpPr>
        <p:spPr/>
        <p:txBody>
          <a:bodyPr/>
          <a:lstStyle/>
          <a:p>
            <a:r>
              <a:rPr lang="en-US" dirty="0"/>
              <a:t>Leave of absence vs. long term sick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1365878"/>
              </p:ext>
            </p:extLst>
          </p:nvPr>
        </p:nvGraphicFramePr>
        <p:xfrm>
          <a:off x="320675" y="1143000"/>
          <a:ext cx="85026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7680908"/>
      </p:ext>
    </p:extLst>
  </p:cSld>
  <p:clrMapOvr>
    <a:masterClrMapping/>
  </p:clrMapOvr>
</p:sld>
</file>

<file path=ppt/theme/theme1.xml><?xml version="1.0" encoding="utf-8"?>
<a:theme xmlns:a="http://schemas.openxmlformats.org/drawingml/2006/main" name="Lincoln Financial">
  <a:themeElements>
    <a:clrScheme name="Lincoln Financial">
      <a:dk1>
        <a:srgbClr val="000000"/>
      </a:dk1>
      <a:lt1>
        <a:srgbClr val="FFFFFF"/>
      </a:lt1>
      <a:dk2>
        <a:srgbClr val="2D597B"/>
      </a:dk2>
      <a:lt2>
        <a:srgbClr val="EEECE1"/>
      </a:lt2>
      <a:accent1>
        <a:srgbClr val="636B70"/>
      </a:accent1>
      <a:accent2>
        <a:srgbClr val="BBA378"/>
      </a:accent2>
      <a:accent3>
        <a:srgbClr val="DF8C19"/>
      </a:accent3>
      <a:accent4>
        <a:srgbClr val="5B9B98"/>
      </a:accent4>
      <a:accent5>
        <a:srgbClr val="778E1E"/>
      </a:accent5>
      <a:accent6>
        <a:srgbClr val="C0AF2C"/>
      </a:accent6>
      <a:hlink>
        <a:srgbClr val="3B6E8F"/>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ncoln Financial">
        <a:dk1>
          <a:srgbClr val="000000"/>
        </a:dk1>
        <a:lt1>
          <a:srgbClr val="FFFFFF"/>
        </a:lt1>
        <a:dk2>
          <a:srgbClr val="2D597B"/>
        </a:dk2>
        <a:lt2>
          <a:srgbClr val="EEECE1"/>
        </a:lt2>
        <a:accent1>
          <a:srgbClr val="840022"/>
        </a:accent1>
        <a:accent2>
          <a:srgbClr val="BBA378"/>
        </a:accent2>
        <a:accent3>
          <a:srgbClr val="DF8C19"/>
        </a:accent3>
        <a:accent4>
          <a:srgbClr val="5B9B98"/>
        </a:accent4>
        <a:accent5>
          <a:srgbClr val="778E1E"/>
        </a:accent5>
        <a:accent6>
          <a:srgbClr val="C0AF2C"/>
        </a:accent6>
        <a:hlink>
          <a:srgbClr val="3B6E8F"/>
        </a:hlink>
        <a:folHlink>
          <a:srgbClr val="6A737B"/>
        </a:folHlink>
      </a:clrScheme>
      <a:clrMap bg1="lt1" tx1="dk1" bg2="lt2" tx2="dk2" accent1="accent1" accent2="accent2" accent3="accent3" accent4="accent4" accent5="accent5" accent6="accent6" hlink="hlink" folHlink="folHlink"/>
    </a:extraClrScheme>
  </a:extraClrSchemeLst>
  <a:custClrLst>
    <a:custClr name="Absolute White">
      <a:srgbClr val="FFFFFF"/>
    </a:custClr>
    <a:custClr name="Absolute Black">
      <a:srgbClr val="000000"/>
    </a:custClr>
    <a:custClr name="Corporate Red">
      <a:srgbClr val="98002E"/>
    </a:custClr>
    <a:custClr name="Green">
      <a:srgbClr val="4A8986"/>
    </a:custClr>
    <a:custClr name="Gold 1">
      <a:srgbClr val="DEA62B"/>
    </a:custClr>
    <a:custClr name="Sky Blue">
      <a:srgbClr val="5087C7"/>
    </a:custClr>
    <a:custClr name="Mid-Blue">
      <a:srgbClr val="377193"/>
    </a:custClr>
    <a:custClr name="Teal">
      <a:srgbClr val="5FACAD"/>
    </a:custClr>
    <a:custClr name="Gold 2">
      <a:srgbClr val="E7BC70"/>
    </a:custClr>
    <a:custClr name="Gray">
      <a:srgbClr val="727B83"/>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- 1.1, LFG RPS Template, mm, fixed, gs, matched</Template>
  <TotalTime>6919</TotalTime>
  <Words>2437</Words>
  <Application>Microsoft Office PowerPoint</Application>
  <PresentationFormat>On-screen Show (4:3)</PresentationFormat>
  <Paragraphs>245</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Wingdings</vt:lpstr>
      <vt:lpstr>ＭＳ Ｐゴシック</vt:lpstr>
      <vt:lpstr>Times New Roman</vt:lpstr>
      <vt:lpstr>Calibri</vt:lpstr>
      <vt:lpstr>Lincoln Financial</vt:lpstr>
      <vt:lpstr>Lincoln Absence management Services- Supervisors</vt:lpstr>
      <vt:lpstr>What is FMLA?</vt:lpstr>
      <vt:lpstr>FMLA Qualified leave reasons</vt:lpstr>
      <vt:lpstr>FMLA Eligibility VS Approval</vt:lpstr>
      <vt:lpstr>FMLA Eligibility requirements</vt:lpstr>
      <vt:lpstr>FMLA Approval requirements</vt:lpstr>
      <vt:lpstr>Absence schedules</vt:lpstr>
      <vt:lpstr>ARUP Laboratories, Inc. absence management specifics</vt:lpstr>
      <vt:lpstr>Leave of absence vs. long term sick</vt:lpstr>
      <vt:lpstr>Absence management process</vt:lpstr>
      <vt:lpstr>Leave of Absence management</vt:lpstr>
      <vt:lpstr>Incomplete process</vt:lpstr>
      <vt:lpstr>Intermittent Absence Management</vt:lpstr>
      <vt:lpstr>Intermittent absence management (continued)</vt:lpstr>
      <vt:lpstr>Leave of Absence End</vt:lpstr>
      <vt:lpstr>Supervisors contact with LFG</vt:lpstr>
      <vt:lpstr>Employee Responsibilities</vt:lpstr>
      <vt:lpstr>Employee Responsibilities</vt:lpstr>
      <vt:lpstr>Supervisor Responsibilities</vt:lpstr>
      <vt:lpstr>Supervisor interaction with employees on fmla</vt:lpstr>
      <vt:lpstr>Reporting a leave of absence</vt:lpstr>
      <vt:lpstr>Lincoln financial group contact information</vt:lpstr>
      <vt:lpstr>Mobile application</vt:lpstr>
      <vt:lpstr>Mobile application</vt:lpstr>
    </vt:vector>
  </TitlesOfParts>
  <Company>Lincoln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McEvoy, Mark</dc:creator>
  <cp:lastModifiedBy>Boal, Mary</cp:lastModifiedBy>
  <cp:revision>407</cp:revision>
  <cp:lastPrinted>2017-03-28T21:52:32Z</cp:lastPrinted>
  <dcterms:created xsi:type="dcterms:W3CDTF">2013-12-12T22:58:12Z</dcterms:created>
  <dcterms:modified xsi:type="dcterms:W3CDTF">2019-02-27T21:45:56Z</dcterms:modified>
</cp:coreProperties>
</file>